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333" r:id="rId5"/>
    <p:sldId id="261" r:id="rId6"/>
    <p:sldId id="301" r:id="rId7"/>
    <p:sldId id="303" r:id="rId8"/>
    <p:sldId id="334" r:id="rId9"/>
    <p:sldId id="304" r:id="rId10"/>
    <p:sldId id="335" r:id="rId11"/>
    <p:sldId id="306" r:id="rId12"/>
    <p:sldId id="336" r:id="rId13"/>
    <p:sldId id="308" r:id="rId14"/>
    <p:sldId id="309" r:id="rId15"/>
    <p:sldId id="310" r:id="rId16"/>
    <p:sldId id="311" r:id="rId17"/>
    <p:sldId id="312" r:id="rId18"/>
    <p:sldId id="313" r:id="rId19"/>
    <p:sldId id="396" r:id="rId20"/>
    <p:sldId id="315" r:id="rId21"/>
    <p:sldId id="316" r:id="rId22"/>
    <p:sldId id="398" r:id="rId23"/>
    <p:sldId id="399"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 id="40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McLafferty" initials="JM" lastIdx="1" clrIdx="0">
    <p:extLst>
      <p:ext uri="{19B8F6BF-5375-455C-9EA6-DF929625EA0E}">
        <p15:presenceInfo xmlns:p15="http://schemas.microsoft.com/office/powerpoint/2012/main" userId="S::jmclafferty@prainc.com::cb9e5bda-f76a-4668-acb3-4b2649b849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255"/>
    <a:srgbClr val="5F0D14"/>
    <a:srgbClr val="306E36"/>
    <a:srgbClr val="FFFFFF"/>
    <a:srgbClr val="FFFF66"/>
    <a:srgbClr val="4239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98B7E1-F2E0-49D1-B5C0-99899C09B2F9}" v="2" dt="2024-02-01T21:54:29.9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68" autoAdjust="0"/>
    <p:restoredTop sz="94694"/>
  </p:normalViewPr>
  <p:slideViewPr>
    <p:cSldViewPr snapToGrid="0">
      <p:cViewPr varScale="1">
        <p:scale>
          <a:sx n="78" d="100"/>
          <a:sy n="78" d="100"/>
        </p:scale>
        <p:origin x="192" y="1104"/>
      </p:cViewPr>
      <p:guideLst/>
    </p:cSldViewPr>
  </p:slideViewPr>
  <p:outlineViewPr>
    <p:cViewPr>
      <p:scale>
        <a:sx n="33" d="100"/>
        <a:sy n="33" d="100"/>
      </p:scale>
      <p:origin x="0" y="-1688"/>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6D1453-4F08-4C97-B33E-6477FEC82572}" type="doc">
      <dgm:prSet loTypeId="urn:microsoft.com/office/officeart/2005/8/layout/pyramid1" loCatId="pyramid" qsTypeId="urn:microsoft.com/office/officeart/2005/8/quickstyle/3d1" qsCatId="3D" csTypeId="urn:microsoft.com/office/officeart/2005/8/colors/colorful4" csCatId="colorful" phldr="1"/>
      <dgm:spPr/>
    </dgm:pt>
    <dgm:pt modelId="{78C55491-D1CA-405D-8DCC-72D735AADF7A}">
      <dgm:prSet phldrT="[Text]" custT="1"/>
      <dgm:spPr/>
      <dgm:t>
        <a:bodyPr/>
        <a:lstStyle/>
        <a:p>
          <a:pPr>
            <a:lnSpc>
              <a:spcPct val="100000"/>
            </a:lnSpc>
            <a:spcAft>
              <a:spcPts val="0"/>
            </a:spcAft>
          </a:pPr>
          <a:r>
            <a:rPr lang="en-US" sz="2400">
              <a:latin typeface="+mn-lt"/>
            </a:rPr>
            <a:t>U.S. </a:t>
          </a:r>
        </a:p>
        <a:p>
          <a:pPr>
            <a:lnSpc>
              <a:spcPct val="100000"/>
            </a:lnSpc>
            <a:spcAft>
              <a:spcPts val="0"/>
            </a:spcAft>
          </a:pPr>
          <a:r>
            <a:rPr lang="en-US" sz="2400">
              <a:latin typeface="+mn-lt"/>
            </a:rPr>
            <a:t>Constitution</a:t>
          </a:r>
        </a:p>
      </dgm:t>
    </dgm:pt>
    <dgm:pt modelId="{AD7F789D-3E46-4393-8352-756535502755}" type="parTrans" cxnId="{2F7EE11C-EC11-465B-A49F-AB84A727E391}">
      <dgm:prSet/>
      <dgm:spPr/>
      <dgm:t>
        <a:bodyPr/>
        <a:lstStyle/>
        <a:p>
          <a:endParaRPr lang="en-US"/>
        </a:p>
      </dgm:t>
    </dgm:pt>
    <dgm:pt modelId="{1AC426B4-0505-4564-940D-67FB6B34FAFB}" type="sibTrans" cxnId="{2F7EE11C-EC11-465B-A49F-AB84A727E391}">
      <dgm:prSet/>
      <dgm:spPr/>
      <dgm:t>
        <a:bodyPr/>
        <a:lstStyle/>
        <a:p>
          <a:endParaRPr lang="en-US"/>
        </a:p>
      </dgm:t>
    </dgm:pt>
    <dgm:pt modelId="{0E2B6128-DA8D-43C0-838E-616F8B564618}">
      <dgm:prSet phldrT="[Text]" custT="1"/>
      <dgm:spPr/>
      <dgm:t>
        <a:bodyPr/>
        <a:lstStyle/>
        <a:p>
          <a:r>
            <a:rPr lang="en-US" sz="3600"/>
            <a:t>Federal Laws</a:t>
          </a:r>
        </a:p>
      </dgm:t>
    </dgm:pt>
    <dgm:pt modelId="{0103EF2C-7240-4EA5-A96D-FB142CB3019F}" type="parTrans" cxnId="{2395EB91-BA17-4E7F-B633-D96D4D367DC9}">
      <dgm:prSet/>
      <dgm:spPr/>
      <dgm:t>
        <a:bodyPr/>
        <a:lstStyle/>
        <a:p>
          <a:endParaRPr lang="en-US"/>
        </a:p>
      </dgm:t>
    </dgm:pt>
    <dgm:pt modelId="{A5D74E42-43F0-4AD3-BDBB-0124A0EA4CC5}" type="sibTrans" cxnId="{2395EB91-BA17-4E7F-B633-D96D4D367DC9}">
      <dgm:prSet/>
      <dgm:spPr/>
      <dgm:t>
        <a:bodyPr/>
        <a:lstStyle/>
        <a:p>
          <a:endParaRPr lang="en-US"/>
        </a:p>
      </dgm:t>
    </dgm:pt>
    <dgm:pt modelId="{A6ADA937-79EA-4EE5-AE9E-8C7D42238AF5}">
      <dgm:prSet phldrT="[Text]" custT="1"/>
      <dgm:spPr/>
      <dgm:t>
        <a:bodyPr/>
        <a:lstStyle/>
        <a:p>
          <a:r>
            <a:rPr lang="en-US" sz="3600"/>
            <a:t>State Laws</a:t>
          </a:r>
        </a:p>
      </dgm:t>
    </dgm:pt>
    <dgm:pt modelId="{120B32D6-3D80-47E3-AF8B-A2753FFFECF8}" type="parTrans" cxnId="{C370E82D-5ED1-4C07-AE29-45B185C221F5}">
      <dgm:prSet/>
      <dgm:spPr/>
      <dgm:t>
        <a:bodyPr/>
        <a:lstStyle/>
        <a:p>
          <a:endParaRPr lang="en-US"/>
        </a:p>
      </dgm:t>
    </dgm:pt>
    <dgm:pt modelId="{B44ADB83-1333-4652-9A01-131ACF79BB28}" type="sibTrans" cxnId="{C370E82D-5ED1-4C07-AE29-45B185C221F5}">
      <dgm:prSet/>
      <dgm:spPr/>
      <dgm:t>
        <a:bodyPr/>
        <a:lstStyle/>
        <a:p>
          <a:endParaRPr lang="en-US"/>
        </a:p>
      </dgm:t>
    </dgm:pt>
    <dgm:pt modelId="{8A6B30E8-90A8-47B2-888E-8DE4498DC023}">
      <dgm:prSet phldrT="[Text]" custT="1"/>
      <dgm:spPr/>
      <dgm:t>
        <a:bodyPr/>
        <a:lstStyle/>
        <a:p>
          <a:r>
            <a:rPr lang="en-US" sz="3600"/>
            <a:t>Agency Policies and Procedures</a:t>
          </a:r>
        </a:p>
      </dgm:t>
    </dgm:pt>
    <dgm:pt modelId="{B855EF8C-7133-4195-A161-553A7386FB39}" type="parTrans" cxnId="{4E7124D1-B9B3-404E-B343-FCE339BB0EC7}">
      <dgm:prSet/>
      <dgm:spPr/>
      <dgm:t>
        <a:bodyPr/>
        <a:lstStyle/>
        <a:p>
          <a:endParaRPr lang="en-US"/>
        </a:p>
      </dgm:t>
    </dgm:pt>
    <dgm:pt modelId="{F54891FB-5FCA-4817-80A1-C81B037A98BB}" type="sibTrans" cxnId="{4E7124D1-B9B3-404E-B343-FCE339BB0EC7}">
      <dgm:prSet/>
      <dgm:spPr/>
      <dgm:t>
        <a:bodyPr/>
        <a:lstStyle/>
        <a:p>
          <a:endParaRPr lang="en-US"/>
        </a:p>
      </dgm:t>
    </dgm:pt>
    <dgm:pt modelId="{FE23E857-A081-4C9B-88B1-CA3D4CCBE37F}" type="pres">
      <dgm:prSet presAssocID="{056D1453-4F08-4C97-B33E-6477FEC82572}" presName="Name0" presStyleCnt="0">
        <dgm:presLayoutVars>
          <dgm:dir/>
          <dgm:animLvl val="lvl"/>
          <dgm:resizeHandles val="exact"/>
        </dgm:presLayoutVars>
      </dgm:prSet>
      <dgm:spPr/>
    </dgm:pt>
    <dgm:pt modelId="{7E7BED5E-629D-4855-9724-64504D8CCCCB}" type="pres">
      <dgm:prSet presAssocID="{78C55491-D1CA-405D-8DCC-72D735AADF7A}" presName="Name8" presStyleCnt="0"/>
      <dgm:spPr/>
    </dgm:pt>
    <dgm:pt modelId="{A2BDB348-4B31-46A4-BB7F-BDFAD52D7317}" type="pres">
      <dgm:prSet presAssocID="{78C55491-D1CA-405D-8DCC-72D735AADF7A}" presName="level" presStyleLbl="node1" presStyleIdx="0" presStyleCnt="4">
        <dgm:presLayoutVars>
          <dgm:chMax val="1"/>
          <dgm:bulletEnabled val="1"/>
        </dgm:presLayoutVars>
      </dgm:prSet>
      <dgm:spPr/>
    </dgm:pt>
    <dgm:pt modelId="{DF7D9398-5987-4B11-9C11-81F527254FD3}" type="pres">
      <dgm:prSet presAssocID="{78C55491-D1CA-405D-8DCC-72D735AADF7A}" presName="levelTx" presStyleLbl="revTx" presStyleIdx="0" presStyleCnt="0">
        <dgm:presLayoutVars>
          <dgm:chMax val="1"/>
          <dgm:bulletEnabled val="1"/>
        </dgm:presLayoutVars>
      </dgm:prSet>
      <dgm:spPr/>
    </dgm:pt>
    <dgm:pt modelId="{063A386A-83D7-4C4C-A27D-39FC82848B34}" type="pres">
      <dgm:prSet presAssocID="{0E2B6128-DA8D-43C0-838E-616F8B564618}" presName="Name8" presStyleCnt="0"/>
      <dgm:spPr/>
    </dgm:pt>
    <dgm:pt modelId="{6DC198CB-A6F3-450B-8AE7-8DF0F9449BD0}" type="pres">
      <dgm:prSet presAssocID="{0E2B6128-DA8D-43C0-838E-616F8B564618}" presName="level" presStyleLbl="node1" presStyleIdx="1" presStyleCnt="4">
        <dgm:presLayoutVars>
          <dgm:chMax val="1"/>
          <dgm:bulletEnabled val="1"/>
        </dgm:presLayoutVars>
      </dgm:prSet>
      <dgm:spPr/>
    </dgm:pt>
    <dgm:pt modelId="{DB587DDC-0C44-42FA-8116-D1492C127DFB}" type="pres">
      <dgm:prSet presAssocID="{0E2B6128-DA8D-43C0-838E-616F8B564618}" presName="levelTx" presStyleLbl="revTx" presStyleIdx="0" presStyleCnt="0">
        <dgm:presLayoutVars>
          <dgm:chMax val="1"/>
          <dgm:bulletEnabled val="1"/>
        </dgm:presLayoutVars>
      </dgm:prSet>
      <dgm:spPr/>
    </dgm:pt>
    <dgm:pt modelId="{ABDD023C-0A15-4003-8B9C-FD03BA19B7A6}" type="pres">
      <dgm:prSet presAssocID="{A6ADA937-79EA-4EE5-AE9E-8C7D42238AF5}" presName="Name8" presStyleCnt="0"/>
      <dgm:spPr/>
    </dgm:pt>
    <dgm:pt modelId="{018D7AF6-D9B7-4C55-B17C-A9A011DFFDC1}" type="pres">
      <dgm:prSet presAssocID="{A6ADA937-79EA-4EE5-AE9E-8C7D42238AF5}" presName="level" presStyleLbl="node1" presStyleIdx="2" presStyleCnt="4">
        <dgm:presLayoutVars>
          <dgm:chMax val="1"/>
          <dgm:bulletEnabled val="1"/>
        </dgm:presLayoutVars>
      </dgm:prSet>
      <dgm:spPr/>
    </dgm:pt>
    <dgm:pt modelId="{2417D3C1-58AB-4E49-A1FA-B987B612B676}" type="pres">
      <dgm:prSet presAssocID="{A6ADA937-79EA-4EE5-AE9E-8C7D42238AF5}" presName="levelTx" presStyleLbl="revTx" presStyleIdx="0" presStyleCnt="0">
        <dgm:presLayoutVars>
          <dgm:chMax val="1"/>
          <dgm:bulletEnabled val="1"/>
        </dgm:presLayoutVars>
      </dgm:prSet>
      <dgm:spPr/>
    </dgm:pt>
    <dgm:pt modelId="{58674F0A-3E04-4B7E-82A2-2B255A9C964A}" type="pres">
      <dgm:prSet presAssocID="{8A6B30E8-90A8-47B2-888E-8DE4498DC023}" presName="Name8" presStyleCnt="0"/>
      <dgm:spPr/>
    </dgm:pt>
    <dgm:pt modelId="{ACD2902F-4B00-4B9F-BF03-0BBCA259F653}" type="pres">
      <dgm:prSet presAssocID="{8A6B30E8-90A8-47B2-888E-8DE4498DC023}" presName="level" presStyleLbl="node1" presStyleIdx="3" presStyleCnt="4">
        <dgm:presLayoutVars>
          <dgm:chMax val="1"/>
          <dgm:bulletEnabled val="1"/>
        </dgm:presLayoutVars>
      </dgm:prSet>
      <dgm:spPr/>
    </dgm:pt>
    <dgm:pt modelId="{95D77213-233B-4C38-892E-70F6000A9923}" type="pres">
      <dgm:prSet presAssocID="{8A6B30E8-90A8-47B2-888E-8DE4498DC023}" presName="levelTx" presStyleLbl="revTx" presStyleIdx="0" presStyleCnt="0">
        <dgm:presLayoutVars>
          <dgm:chMax val="1"/>
          <dgm:bulletEnabled val="1"/>
        </dgm:presLayoutVars>
      </dgm:prSet>
      <dgm:spPr/>
    </dgm:pt>
  </dgm:ptLst>
  <dgm:cxnLst>
    <dgm:cxn modelId="{63E8C304-B085-4B46-B15F-01962F96CD75}" type="presOf" srcId="{A6ADA937-79EA-4EE5-AE9E-8C7D42238AF5}" destId="{2417D3C1-58AB-4E49-A1FA-B987B612B676}" srcOrd="1" destOrd="0" presId="urn:microsoft.com/office/officeart/2005/8/layout/pyramid1"/>
    <dgm:cxn modelId="{8D39000D-BB41-4F55-BCD6-E0631DEE870D}" type="presOf" srcId="{056D1453-4F08-4C97-B33E-6477FEC82572}" destId="{FE23E857-A081-4C9B-88B1-CA3D4CCBE37F}" srcOrd="0" destOrd="0" presId="urn:microsoft.com/office/officeart/2005/8/layout/pyramid1"/>
    <dgm:cxn modelId="{264E340D-741A-4B00-908E-2193C263DCB4}" type="presOf" srcId="{0E2B6128-DA8D-43C0-838E-616F8B564618}" destId="{DB587DDC-0C44-42FA-8116-D1492C127DFB}" srcOrd="1" destOrd="0" presId="urn:microsoft.com/office/officeart/2005/8/layout/pyramid1"/>
    <dgm:cxn modelId="{2F7EE11C-EC11-465B-A49F-AB84A727E391}" srcId="{056D1453-4F08-4C97-B33E-6477FEC82572}" destId="{78C55491-D1CA-405D-8DCC-72D735AADF7A}" srcOrd="0" destOrd="0" parTransId="{AD7F789D-3E46-4393-8352-756535502755}" sibTransId="{1AC426B4-0505-4564-940D-67FB6B34FAFB}"/>
    <dgm:cxn modelId="{C370E82D-5ED1-4C07-AE29-45B185C221F5}" srcId="{056D1453-4F08-4C97-B33E-6477FEC82572}" destId="{A6ADA937-79EA-4EE5-AE9E-8C7D42238AF5}" srcOrd="2" destOrd="0" parTransId="{120B32D6-3D80-47E3-AF8B-A2753FFFECF8}" sibTransId="{B44ADB83-1333-4652-9A01-131ACF79BB28}"/>
    <dgm:cxn modelId="{307CA332-5457-4CA9-8B23-1A58BCC6CC7A}" type="presOf" srcId="{8A6B30E8-90A8-47B2-888E-8DE4498DC023}" destId="{ACD2902F-4B00-4B9F-BF03-0BBCA259F653}" srcOrd="0" destOrd="0" presId="urn:microsoft.com/office/officeart/2005/8/layout/pyramid1"/>
    <dgm:cxn modelId="{364A6177-E5B1-490F-8330-E4B1DA398369}" type="presOf" srcId="{78C55491-D1CA-405D-8DCC-72D735AADF7A}" destId="{DF7D9398-5987-4B11-9C11-81F527254FD3}" srcOrd="1" destOrd="0" presId="urn:microsoft.com/office/officeart/2005/8/layout/pyramid1"/>
    <dgm:cxn modelId="{2395EB91-BA17-4E7F-B633-D96D4D367DC9}" srcId="{056D1453-4F08-4C97-B33E-6477FEC82572}" destId="{0E2B6128-DA8D-43C0-838E-616F8B564618}" srcOrd="1" destOrd="0" parTransId="{0103EF2C-7240-4EA5-A96D-FB142CB3019F}" sibTransId="{A5D74E42-43F0-4AD3-BDBB-0124A0EA4CC5}"/>
    <dgm:cxn modelId="{2FFBF395-D4CB-4941-B0F4-4964415C63CC}" type="presOf" srcId="{0E2B6128-DA8D-43C0-838E-616F8B564618}" destId="{6DC198CB-A6F3-450B-8AE7-8DF0F9449BD0}" srcOrd="0" destOrd="0" presId="urn:microsoft.com/office/officeart/2005/8/layout/pyramid1"/>
    <dgm:cxn modelId="{61B887A3-B2A6-4EAD-8035-ED1549648590}" type="presOf" srcId="{8A6B30E8-90A8-47B2-888E-8DE4498DC023}" destId="{95D77213-233B-4C38-892E-70F6000A9923}" srcOrd="1" destOrd="0" presId="urn:microsoft.com/office/officeart/2005/8/layout/pyramid1"/>
    <dgm:cxn modelId="{4E7124D1-B9B3-404E-B343-FCE339BB0EC7}" srcId="{056D1453-4F08-4C97-B33E-6477FEC82572}" destId="{8A6B30E8-90A8-47B2-888E-8DE4498DC023}" srcOrd="3" destOrd="0" parTransId="{B855EF8C-7133-4195-A161-553A7386FB39}" sibTransId="{F54891FB-5FCA-4817-80A1-C81B037A98BB}"/>
    <dgm:cxn modelId="{7FE318E9-1E76-4C88-A412-3B660EAC33A6}" type="presOf" srcId="{A6ADA937-79EA-4EE5-AE9E-8C7D42238AF5}" destId="{018D7AF6-D9B7-4C55-B17C-A9A011DFFDC1}" srcOrd="0" destOrd="0" presId="urn:microsoft.com/office/officeart/2005/8/layout/pyramid1"/>
    <dgm:cxn modelId="{3A704BEB-96D8-40A8-B67D-8E88C01D40A9}" type="presOf" srcId="{78C55491-D1CA-405D-8DCC-72D735AADF7A}" destId="{A2BDB348-4B31-46A4-BB7F-BDFAD52D7317}" srcOrd="0" destOrd="0" presId="urn:microsoft.com/office/officeart/2005/8/layout/pyramid1"/>
    <dgm:cxn modelId="{D03385BD-0626-42C7-9DB8-F04636E9D95C}" type="presParOf" srcId="{FE23E857-A081-4C9B-88B1-CA3D4CCBE37F}" destId="{7E7BED5E-629D-4855-9724-64504D8CCCCB}" srcOrd="0" destOrd="0" presId="urn:microsoft.com/office/officeart/2005/8/layout/pyramid1"/>
    <dgm:cxn modelId="{E4FE9559-10C2-4ABC-903D-636349ABD513}" type="presParOf" srcId="{7E7BED5E-629D-4855-9724-64504D8CCCCB}" destId="{A2BDB348-4B31-46A4-BB7F-BDFAD52D7317}" srcOrd="0" destOrd="0" presId="urn:microsoft.com/office/officeart/2005/8/layout/pyramid1"/>
    <dgm:cxn modelId="{416B1254-A946-451D-979B-186F32193B97}" type="presParOf" srcId="{7E7BED5E-629D-4855-9724-64504D8CCCCB}" destId="{DF7D9398-5987-4B11-9C11-81F527254FD3}" srcOrd="1" destOrd="0" presId="urn:microsoft.com/office/officeart/2005/8/layout/pyramid1"/>
    <dgm:cxn modelId="{49599865-0A04-4802-A1B1-0271134F5EF7}" type="presParOf" srcId="{FE23E857-A081-4C9B-88B1-CA3D4CCBE37F}" destId="{063A386A-83D7-4C4C-A27D-39FC82848B34}" srcOrd="1" destOrd="0" presId="urn:microsoft.com/office/officeart/2005/8/layout/pyramid1"/>
    <dgm:cxn modelId="{EF94AAB6-3B36-4985-AA40-D75CC634BCF6}" type="presParOf" srcId="{063A386A-83D7-4C4C-A27D-39FC82848B34}" destId="{6DC198CB-A6F3-450B-8AE7-8DF0F9449BD0}" srcOrd="0" destOrd="0" presId="urn:microsoft.com/office/officeart/2005/8/layout/pyramid1"/>
    <dgm:cxn modelId="{F7A72B66-4E07-4780-9115-75A2510CD146}" type="presParOf" srcId="{063A386A-83D7-4C4C-A27D-39FC82848B34}" destId="{DB587DDC-0C44-42FA-8116-D1492C127DFB}" srcOrd="1" destOrd="0" presId="urn:microsoft.com/office/officeart/2005/8/layout/pyramid1"/>
    <dgm:cxn modelId="{910E5803-7F65-41B7-BC8C-1DCF4A6696F6}" type="presParOf" srcId="{FE23E857-A081-4C9B-88B1-CA3D4CCBE37F}" destId="{ABDD023C-0A15-4003-8B9C-FD03BA19B7A6}" srcOrd="2" destOrd="0" presId="urn:microsoft.com/office/officeart/2005/8/layout/pyramid1"/>
    <dgm:cxn modelId="{E4E0374C-5FDE-47AB-ACBA-F7927BD54383}" type="presParOf" srcId="{ABDD023C-0A15-4003-8B9C-FD03BA19B7A6}" destId="{018D7AF6-D9B7-4C55-B17C-A9A011DFFDC1}" srcOrd="0" destOrd="0" presId="urn:microsoft.com/office/officeart/2005/8/layout/pyramid1"/>
    <dgm:cxn modelId="{387E780C-6C03-48B8-9392-C7765844A7F0}" type="presParOf" srcId="{ABDD023C-0A15-4003-8B9C-FD03BA19B7A6}" destId="{2417D3C1-58AB-4E49-A1FA-B987B612B676}" srcOrd="1" destOrd="0" presId="urn:microsoft.com/office/officeart/2005/8/layout/pyramid1"/>
    <dgm:cxn modelId="{E5E2DA70-30EB-48DA-89BB-021F115C6C0F}" type="presParOf" srcId="{FE23E857-A081-4C9B-88B1-CA3D4CCBE37F}" destId="{58674F0A-3E04-4B7E-82A2-2B255A9C964A}" srcOrd="3" destOrd="0" presId="urn:microsoft.com/office/officeart/2005/8/layout/pyramid1"/>
    <dgm:cxn modelId="{1A19310A-3CEB-4027-84C6-D3134B698282}" type="presParOf" srcId="{58674F0A-3E04-4B7E-82A2-2B255A9C964A}" destId="{ACD2902F-4B00-4B9F-BF03-0BBCA259F653}" srcOrd="0" destOrd="0" presId="urn:microsoft.com/office/officeart/2005/8/layout/pyramid1"/>
    <dgm:cxn modelId="{B3FAA75B-8A87-437A-BB77-4DE84BFDFDFB}" type="presParOf" srcId="{58674F0A-3E04-4B7E-82A2-2B255A9C964A}" destId="{95D77213-233B-4C38-892E-70F6000A9923}"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DB348-4B31-46A4-BB7F-BDFAD52D7317}">
      <dsp:nvSpPr>
        <dsp:cNvPr id="0" name=""/>
        <dsp:cNvSpPr/>
      </dsp:nvSpPr>
      <dsp:spPr>
        <a:xfrm>
          <a:off x="4051934" y="0"/>
          <a:ext cx="2701289" cy="1090822"/>
        </a:xfrm>
        <a:prstGeom prst="trapezoid">
          <a:avLst>
            <a:gd name="adj" fmla="val 123819"/>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100000"/>
            </a:lnSpc>
            <a:spcBef>
              <a:spcPct val="0"/>
            </a:spcBef>
            <a:spcAft>
              <a:spcPts val="0"/>
            </a:spcAft>
            <a:buNone/>
          </a:pPr>
          <a:r>
            <a:rPr lang="en-US" sz="2400" kern="1200">
              <a:latin typeface="+mn-lt"/>
            </a:rPr>
            <a:t>U.S. </a:t>
          </a:r>
        </a:p>
        <a:p>
          <a:pPr marL="0" lvl="0" indent="0" algn="ctr" defTabSz="1066800">
            <a:lnSpc>
              <a:spcPct val="100000"/>
            </a:lnSpc>
            <a:spcBef>
              <a:spcPct val="0"/>
            </a:spcBef>
            <a:spcAft>
              <a:spcPts val="0"/>
            </a:spcAft>
            <a:buNone/>
          </a:pPr>
          <a:r>
            <a:rPr lang="en-US" sz="2400" kern="1200">
              <a:latin typeface="+mn-lt"/>
            </a:rPr>
            <a:t>Constitution</a:t>
          </a:r>
        </a:p>
      </dsp:txBody>
      <dsp:txXfrm>
        <a:off x="4051934" y="0"/>
        <a:ext cx="2701289" cy="1090822"/>
      </dsp:txXfrm>
    </dsp:sp>
    <dsp:sp modelId="{6DC198CB-A6F3-450B-8AE7-8DF0F9449BD0}">
      <dsp:nvSpPr>
        <dsp:cNvPr id="0" name=""/>
        <dsp:cNvSpPr/>
      </dsp:nvSpPr>
      <dsp:spPr>
        <a:xfrm>
          <a:off x="2701289" y="1090822"/>
          <a:ext cx="5402579" cy="1090822"/>
        </a:xfrm>
        <a:prstGeom prst="trapezoid">
          <a:avLst>
            <a:gd name="adj" fmla="val 123819"/>
          </a:avLst>
        </a:prstGeom>
        <a:gradFill rotWithShape="0">
          <a:gsLst>
            <a:gs pos="0">
              <a:schemeClr val="accent4">
                <a:hueOff val="3266964"/>
                <a:satOff val="-13592"/>
                <a:lumOff val="3203"/>
                <a:alphaOff val="0"/>
                <a:satMod val="103000"/>
                <a:lumMod val="102000"/>
                <a:tint val="94000"/>
              </a:schemeClr>
            </a:gs>
            <a:gs pos="50000">
              <a:schemeClr val="accent4">
                <a:hueOff val="3266964"/>
                <a:satOff val="-13592"/>
                <a:lumOff val="3203"/>
                <a:alphaOff val="0"/>
                <a:satMod val="110000"/>
                <a:lumMod val="100000"/>
                <a:shade val="100000"/>
              </a:schemeClr>
            </a:gs>
            <a:gs pos="100000">
              <a:schemeClr val="accent4">
                <a:hueOff val="3266964"/>
                <a:satOff val="-13592"/>
                <a:lumOff val="320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a:t>Federal Laws</a:t>
          </a:r>
        </a:p>
      </dsp:txBody>
      <dsp:txXfrm>
        <a:off x="3646741" y="1090822"/>
        <a:ext cx="3511676" cy="1090822"/>
      </dsp:txXfrm>
    </dsp:sp>
    <dsp:sp modelId="{018D7AF6-D9B7-4C55-B17C-A9A011DFFDC1}">
      <dsp:nvSpPr>
        <dsp:cNvPr id="0" name=""/>
        <dsp:cNvSpPr/>
      </dsp:nvSpPr>
      <dsp:spPr>
        <a:xfrm>
          <a:off x="1350644" y="2181644"/>
          <a:ext cx="8103869" cy="1090822"/>
        </a:xfrm>
        <a:prstGeom prst="trapezoid">
          <a:avLst>
            <a:gd name="adj" fmla="val 123819"/>
          </a:avLst>
        </a:prstGeom>
        <a:gradFill rotWithShape="0">
          <a:gsLst>
            <a:gs pos="0">
              <a:schemeClr val="accent4">
                <a:hueOff val="6533927"/>
                <a:satOff val="-27185"/>
                <a:lumOff val="6405"/>
                <a:alphaOff val="0"/>
                <a:satMod val="103000"/>
                <a:lumMod val="102000"/>
                <a:tint val="94000"/>
              </a:schemeClr>
            </a:gs>
            <a:gs pos="50000">
              <a:schemeClr val="accent4">
                <a:hueOff val="6533927"/>
                <a:satOff val="-27185"/>
                <a:lumOff val="6405"/>
                <a:alphaOff val="0"/>
                <a:satMod val="110000"/>
                <a:lumMod val="100000"/>
                <a:shade val="100000"/>
              </a:schemeClr>
            </a:gs>
            <a:gs pos="100000">
              <a:schemeClr val="accent4">
                <a:hueOff val="6533927"/>
                <a:satOff val="-27185"/>
                <a:lumOff val="640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a:t>State Laws</a:t>
          </a:r>
        </a:p>
      </dsp:txBody>
      <dsp:txXfrm>
        <a:off x="2768821" y="2181644"/>
        <a:ext cx="5267515" cy="1090822"/>
      </dsp:txXfrm>
    </dsp:sp>
    <dsp:sp modelId="{ACD2902F-4B00-4B9F-BF03-0BBCA259F653}">
      <dsp:nvSpPr>
        <dsp:cNvPr id="0" name=""/>
        <dsp:cNvSpPr/>
      </dsp:nvSpPr>
      <dsp:spPr>
        <a:xfrm>
          <a:off x="0" y="3272466"/>
          <a:ext cx="10805159" cy="1090822"/>
        </a:xfrm>
        <a:prstGeom prst="trapezoid">
          <a:avLst>
            <a:gd name="adj" fmla="val 123819"/>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a:t>Agency Policies and Procedures</a:t>
          </a:r>
        </a:p>
      </dsp:txBody>
      <dsp:txXfrm>
        <a:off x="1890902" y="3272466"/>
        <a:ext cx="7023353" cy="109082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91EEAF-5C1E-42B7-875B-D942E6AC32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9D56F0D-C18F-4374-92DD-74108C79CE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405E4-4925-49B7-AC27-6BCA739DE5FB}" type="datetimeFigureOut">
              <a:rPr lang="en-US" smtClean="0"/>
              <a:t>2/27/25</a:t>
            </a:fld>
            <a:endParaRPr lang="en-US"/>
          </a:p>
        </p:txBody>
      </p:sp>
      <p:sp>
        <p:nvSpPr>
          <p:cNvPr id="4" name="Footer Placeholder 3">
            <a:extLst>
              <a:ext uri="{FF2B5EF4-FFF2-40B4-BE49-F238E27FC236}">
                <a16:creationId xmlns:a16="http://schemas.microsoft.com/office/drawing/2014/main" id="{9B23DE2F-449C-4CF3-A2F4-C5AF3E7CB4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0A31F63-E9C3-4CD2-A93A-196E6D80CD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F935E-6EF1-45F5-81D1-7EB7E36CB1B0}" type="slidenum">
              <a:rPr lang="en-US" smtClean="0"/>
              <a:t>‹#›</a:t>
            </a:fld>
            <a:endParaRPr lang="en-US"/>
          </a:p>
        </p:txBody>
      </p:sp>
    </p:spTree>
    <p:extLst>
      <p:ext uri="{BB962C8B-B14F-4D97-AF65-F5344CB8AC3E}">
        <p14:creationId xmlns:p14="http://schemas.microsoft.com/office/powerpoint/2010/main" val="1522386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215AE-B40B-4AEF-B48A-C7AB298CD600}" type="datetimeFigureOut">
              <a:rPr lang="en-US" smtClean="0"/>
              <a:t>2/27/25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F4C0B-5B7A-498E-8229-927B3E27716A}" type="slidenum">
              <a:rPr lang="en-US" smtClean="0"/>
              <a:t>‹#›</a:t>
            </a:fld>
            <a:endParaRPr lang="en-US"/>
          </a:p>
        </p:txBody>
      </p:sp>
    </p:spTree>
    <p:extLst>
      <p:ext uri="{BB962C8B-B14F-4D97-AF65-F5344CB8AC3E}">
        <p14:creationId xmlns:p14="http://schemas.microsoft.com/office/powerpoint/2010/main" val="2852565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9</a:t>
            </a:fld>
            <a:endParaRPr lang="en-US"/>
          </a:p>
        </p:txBody>
      </p:sp>
    </p:spTree>
    <p:extLst>
      <p:ext uri="{BB962C8B-B14F-4D97-AF65-F5344CB8AC3E}">
        <p14:creationId xmlns:p14="http://schemas.microsoft.com/office/powerpoint/2010/main" val="2128840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16</a:t>
            </a:fld>
            <a:endParaRPr lang="en-US"/>
          </a:p>
        </p:txBody>
      </p:sp>
    </p:spTree>
    <p:extLst>
      <p:ext uri="{BB962C8B-B14F-4D97-AF65-F5344CB8AC3E}">
        <p14:creationId xmlns:p14="http://schemas.microsoft.com/office/powerpoint/2010/main" val="1435030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21</a:t>
            </a:fld>
            <a:endParaRPr lang="en-US"/>
          </a:p>
        </p:txBody>
      </p:sp>
    </p:spTree>
    <p:extLst>
      <p:ext uri="{BB962C8B-B14F-4D97-AF65-F5344CB8AC3E}">
        <p14:creationId xmlns:p14="http://schemas.microsoft.com/office/powerpoint/2010/main" val="3341693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e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Parallelogram 15">
            <a:extLst>
              <a:ext uri="{FF2B5EF4-FFF2-40B4-BE49-F238E27FC236}">
                <a16:creationId xmlns:a16="http://schemas.microsoft.com/office/drawing/2014/main" id="{A00DA67C-A120-4620-842E-304BE597F099}"/>
              </a:ext>
            </a:extLst>
          </p:cNvPr>
          <p:cNvSpPr/>
          <p:nvPr userDrawn="1"/>
        </p:nvSpPr>
        <p:spPr>
          <a:xfrm>
            <a:off x="0" y="0"/>
            <a:ext cx="9828969" cy="6858179"/>
          </a:xfrm>
          <a:custGeom>
            <a:avLst/>
            <a:gdLst>
              <a:gd name="connsiteX0" fmla="*/ 0 w 10563171"/>
              <a:gd name="connsiteY0" fmla="*/ 6858000 h 6858000"/>
              <a:gd name="connsiteX1" fmla="*/ 1714500 w 10563171"/>
              <a:gd name="connsiteY1" fmla="*/ 0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3044537 w 10563171"/>
              <a:gd name="connsiteY1" fmla="*/ 92364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2822864 w 10563171"/>
              <a:gd name="connsiteY1" fmla="*/ 9237 h 6858000"/>
              <a:gd name="connsiteX2" fmla="*/ 10563171 w 10563171"/>
              <a:gd name="connsiteY2" fmla="*/ 0 h 6858000"/>
              <a:gd name="connsiteX3" fmla="*/ 8848671 w 10563171"/>
              <a:gd name="connsiteY3" fmla="*/ 6858000 h 6858000"/>
              <a:gd name="connsiteX4" fmla="*/ 0 w 10563171"/>
              <a:gd name="connsiteY4" fmla="*/ 6858000 h 6858000"/>
              <a:gd name="connsiteX0" fmla="*/ 1010227 w 7740307"/>
              <a:gd name="connsiteY0" fmla="*/ 6405418 h 6858000"/>
              <a:gd name="connsiteX1" fmla="*/ 0 w 7740307"/>
              <a:gd name="connsiteY1" fmla="*/ 9237 h 6858000"/>
              <a:gd name="connsiteX2" fmla="*/ 7740307 w 7740307"/>
              <a:gd name="connsiteY2" fmla="*/ 0 h 6858000"/>
              <a:gd name="connsiteX3" fmla="*/ 6025807 w 7740307"/>
              <a:gd name="connsiteY3" fmla="*/ 6858000 h 6858000"/>
              <a:gd name="connsiteX4" fmla="*/ 1010227 w 7740307"/>
              <a:gd name="connsiteY4" fmla="*/ 6405418 h 6858000"/>
              <a:gd name="connsiteX0" fmla="*/ 0 w 7742134"/>
              <a:gd name="connsiteY0" fmla="*/ 6858179 h 6858179"/>
              <a:gd name="connsiteX1" fmla="*/ 1827 w 7742134"/>
              <a:gd name="connsiteY1" fmla="*/ 9237 h 6858179"/>
              <a:gd name="connsiteX2" fmla="*/ 7742134 w 7742134"/>
              <a:gd name="connsiteY2" fmla="*/ 0 h 6858179"/>
              <a:gd name="connsiteX3" fmla="*/ 6027634 w 7742134"/>
              <a:gd name="connsiteY3" fmla="*/ 6858000 h 6858179"/>
              <a:gd name="connsiteX4" fmla="*/ 0 w 7742134"/>
              <a:gd name="connsiteY4" fmla="*/ 6858179 h 68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2134" h="6858179">
                <a:moveTo>
                  <a:pt x="0" y="6858179"/>
                </a:moveTo>
                <a:lnTo>
                  <a:pt x="1827" y="9237"/>
                </a:lnTo>
                <a:lnTo>
                  <a:pt x="7742134" y="0"/>
                </a:lnTo>
                <a:lnTo>
                  <a:pt x="6027634" y="6858000"/>
                </a:lnTo>
                <a:lnTo>
                  <a:pt x="0" y="6858179"/>
                </a:lnTo>
                <a:close/>
              </a:path>
            </a:pathLst>
          </a:custGeom>
          <a:solidFill>
            <a:srgbClr val="103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13" name="Title 1">
            <a:extLst>
              <a:ext uri="{FF2B5EF4-FFF2-40B4-BE49-F238E27FC236}">
                <a16:creationId xmlns:a16="http://schemas.microsoft.com/office/drawing/2014/main" id="{8CF492DA-9300-49D8-925A-01AE28612791}"/>
              </a:ext>
            </a:extLst>
          </p:cNvPr>
          <p:cNvSpPr>
            <a:spLocks noGrp="1"/>
          </p:cNvSpPr>
          <p:nvPr>
            <p:ph type="ctrTitle"/>
          </p:nvPr>
        </p:nvSpPr>
        <p:spPr>
          <a:xfrm>
            <a:off x="577049" y="1111266"/>
            <a:ext cx="7525229" cy="2387600"/>
          </a:xfrm>
        </p:spPr>
        <p:txBody>
          <a:bodyPr>
            <a:normAutofit fontScale="90000"/>
          </a:bodyPr>
          <a:lstStyle/>
          <a:p>
            <a:pPr algn="l"/>
            <a:endParaRPr lang="en-US" b="1">
              <a:solidFill>
                <a:schemeClr val="bg1"/>
              </a:solidFill>
              <a:latin typeface="+mn-lt"/>
            </a:endParaRPr>
          </a:p>
        </p:txBody>
      </p:sp>
      <p:sp>
        <p:nvSpPr>
          <p:cNvPr id="4" name="Date Placeholder 3">
            <a:extLst>
              <a:ext uri="{FF2B5EF4-FFF2-40B4-BE49-F238E27FC236}">
                <a16:creationId xmlns:a16="http://schemas.microsoft.com/office/drawing/2014/main" id="{1498D077-8085-4606-8F23-95AEA658D2E5}"/>
              </a:ext>
            </a:extLst>
          </p:cNvPr>
          <p:cNvSpPr>
            <a:spLocks noGrp="1"/>
          </p:cNvSpPr>
          <p:nvPr>
            <p:ph type="dt" sz="half" idx="10"/>
          </p:nvPr>
        </p:nvSpPr>
        <p:spPr>
          <a:xfrm>
            <a:off x="577049" y="6356350"/>
            <a:ext cx="2743200" cy="365125"/>
          </a:xfrm>
        </p:spPr>
        <p:txBody>
          <a:bodyPr/>
          <a:lstStyle>
            <a:lvl1pPr>
              <a:defRPr>
                <a:solidFill>
                  <a:schemeClr val="bg1"/>
                </a:solidFill>
              </a:defRPr>
            </a:lvl1pPr>
          </a:lstStyle>
          <a:p>
            <a:fld id="{32ACD5CE-694D-4D6D-8124-A69BD23F4BF5}" type="datetime1">
              <a:rPr lang="en-US" smtClean="0"/>
              <a:t>2/27/25</a:t>
            </a:fld>
            <a:endParaRPr lang="en-US"/>
          </a:p>
        </p:txBody>
      </p:sp>
      <p:sp>
        <p:nvSpPr>
          <p:cNvPr id="14" name="Subtitle 2">
            <a:extLst>
              <a:ext uri="{FF2B5EF4-FFF2-40B4-BE49-F238E27FC236}">
                <a16:creationId xmlns:a16="http://schemas.microsoft.com/office/drawing/2014/main" id="{4E60C02E-D333-46F5-91DC-328128BF03E2}"/>
              </a:ext>
            </a:extLst>
          </p:cNvPr>
          <p:cNvSpPr>
            <a:spLocks noGrp="1"/>
          </p:cNvSpPr>
          <p:nvPr>
            <p:ph type="subTitle" idx="1"/>
          </p:nvPr>
        </p:nvSpPr>
        <p:spPr>
          <a:xfrm>
            <a:off x="577050" y="3590941"/>
            <a:ext cx="6631618" cy="1655762"/>
          </a:xfrm>
        </p:spPr>
        <p:txBody>
          <a:bodyPr/>
          <a:lstStyle>
            <a:lvl1pPr marL="0" indent="0" algn="l">
              <a:buNone/>
              <a:defRPr/>
            </a:lvl1pPr>
          </a:lstStyle>
          <a:p>
            <a:pPr algn="l"/>
            <a:endParaRPr lang="en-US" i="1">
              <a:solidFill>
                <a:schemeClr val="bg1"/>
              </a:solidFill>
            </a:endParaRPr>
          </a:p>
        </p:txBody>
      </p:sp>
      <p:pic>
        <p:nvPicPr>
          <p:cNvPr id="15" name="Picture 14">
            <a:extLst>
              <a:ext uri="{FF2B5EF4-FFF2-40B4-BE49-F238E27FC236}">
                <a16:creationId xmlns:a16="http://schemas.microsoft.com/office/drawing/2014/main" id="{46A0CB31-8110-4E41-8EB3-2BB6A20181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3617" y="1713150"/>
            <a:ext cx="2091333" cy="2089591"/>
          </a:xfrm>
          <a:prstGeom prst="rect">
            <a:avLst/>
          </a:prstGeom>
        </p:spPr>
      </p:pic>
      <p:pic>
        <p:nvPicPr>
          <p:cNvPr id="16" name="Picture 15">
            <a:extLst>
              <a:ext uri="{FF2B5EF4-FFF2-40B4-BE49-F238E27FC236}">
                <a16:creationId xmlns:a16="http://schemas.microsoft.com/office/drawing/2014/main" id="{2423C6F0-3625-402E-9DF5-E66D7AAAE2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12507" y="4689673"/>
            <a:ext cx="2424651" cy="976325"/>
          </a:xfrm>
          <a:prstGeom prst="rect">
            <a:avLst/>
          </a:prstGeom>
        </p:spPr>
      </p:pic>
    </p:spTree>
    <p:extLst>
      <p:ext uri="{BB962C8B-B14F-4D97-AF65-F5344CB8AC3E}">
        <p14:creationId xmlns:p14="http://schemas.microsoft.com/office/powerpoint/2010/main" val="2220421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Content Placeholder 2">
            <a:extLst>
              <a:ext uri="{FF2B5EF4-FFF2-40B4-BE49-F238E27FC236}">
                <a16:creationId xmlns:a16="http://schemas.microsoft.com/office/drawing/2014/main" id="{38DF7044-583A-4203-9C6D-921448A91A50}"/>
              </a:ext>
            </a:extLst>
          </p:cNvPr>
          <p:cNvSpPr>
            <a:spLocks noGrp="1"/>
          </p:cNvSpPr>
          <p:nvPr>
            <p:ph idx="1"/>
          </p:nvPr>
        </p:nvSpPr>
        <p:spPr>
          <a:xfrm>
            <a:off x="592214" y="1687898"/>
            <a:ext cx="11007571" cy="3734406"/>
          </a:xfrm>
        </p:spPr>
        <p:txBody>
          <a:bodyPr anchor="t">
            <a:normAutofit/>
          </a:bodyPr>
          <a:lstStyle>
            <a:lvl1pPr algn="l">
              <a:defRPr i="0">
                <a:solidFill>
                  <a:srgbClr val="103255"/>
                </a:solidFill>
              </a:defRPr>
            </a:lvl1pPr>
          </a:lstStyle>
          <a:p>
            <a:pPr marL="0" indent="0">
              <a:buNone/>
            </a:pPr>
            <a:endParaRPr lang="en-US"/>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a:normAutofit fontScale="90000"/>
          </a:bodyPr>
          <a:lstStyle>
            <a:lvl1pPr>
              <a:defRPr b="0"/>
            </a:lvl1pPr>
          </a:lstStyle>
          <a:p>
            <a:r>
              <a:rPr lang="en-US" b="1">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a:solidFill>
                <a:srgbClr val="103255"/>
              </a:solidFill>
            </a:endParaRPr>
          </a:p>
        </p:txBody>
      </p:sp>
    </p:spTree>
    <p:extLst>
      <p:ext uri="{BB962C8B-B14F-4D97-AF65-F5344CB8AC3E}">
        <p14:creationId xmlns:p14="http://schemas.microsoft.com/office/powerpoint/2010/main" val="3756351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3378DF-3411-423E-A3BE-8BC4D9E7AD4D}"/>
              </a:ext>
            </a:extLst>
          </p:cNvPr>
          <p:cNvSpPr/>
          <p:nvPr userDrawn="1"/>
        </p:nvSpPr>
        <p:spPr>
          <a:xfrm>
            <a:off x="1509204" y="0"/>
            <a:ext cx="10682796" cy="6858000"/>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15">
            <a:extLst>
              <a:ext uri="{FF2B5EF4-FFF2-40B4-BE49-F238E27FC236}">
                <a16:creationId xmlns:a16="http://schemas.microsoft.com/office/drawing/2014/main" id="{467D6648-5053-4A44-A3B3-689B526CD0B6}"/>
              </a:ext>
            </a:extLst>
          </p:cNvPr>
          <p:cNvSpPr/>
          <p:nvPr userDrawn="1"/>
        </p:nvSpPr>
        <p:spPr>
          <a:xfrm>
            <a:off x="0" y="1"/>
            <a:ext cx="9828969" cy="6858000"/>
          </a:xfrm>
          <a:custGeom>
            <a:avLst/>
            <a:gdLst>
              <a:gd name="connsiteX0" fmla="*/ 0 w 10563171"/>
              <a:gd name="connsiteY0" fmla="*/ 6858000 h 6858000"/>
              <a:gd name="connsiteX1" fmla="*/ 1714500 w 10563171"/>
              <a:gd name="connsiteY1" fmla="*/ 0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3044537 w 10563171"/>
              <a:gd name="connsiteY1" fmla="*/ 92364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2822864 w 10563171"/>
              <a:gd name="connsiteY1" fmla="*/ 9237 h 6858000"/>
              <a:gd name="connsiteX2" fmla="*/ 10563171 w 10563171"/>
              <a:gd name="connsiteY2" fmla="*/ 0 h 6858000"/>
              <a:gd name="connsiteX3" fmla="*/ 8848671 w 10563171"/>
              <a:gd name="connsiteY3" fmla="*/ 6858000 h 6858000"/>
              <a:gd name="connsiteX4" fmla="*/ 0 w 10563171"/>
              <a:gd name="connsiteY4" fmla="*/ 6858000 h 6858000"/>
              <a:gd name="connsiteX0" fmla="*/ 1010227 w 7740307"/>
              <a:gd name="connsiteY0" fmla="*/ 6405418 h 6858000"/>
              <a:gd name="connsiteX1" fmla="*/ 0 w 7740307"/>
              <a:gd name="connsiteY1" fmla="*/ 9237 h 6858000"/>
              <a:gd name="connsiteX2" fmla="*/ 7740307 w 7740307"/>
              <a:gd name="connsiteY2" fmla="*/ 0 h 6858000"/>
              <a:gd name="connsiteX3" fmla="*/ 6025807 w 7740307"/>
              <a:gd name="connsiteY3" fmla="*/ 6858000 h 6858000"/>
              <a:gd name="connsiteX4" fmla="*/ 1010227 w 7740307"/>
              <a:gd name="connsiteY4" fmla="*/ 6405418 h 6858000"/>
              <a:gd name="connsiteX0" fmla="*/ 0 w 7742134"/>
              <a:gd name="connsiteY0" fmla="*/ 6858179 h 6858179"/>
              <a:gd name="connsiteX1" fmla="*/ 1827 w 7742134"/>
              <a:gd name="connsiteY1" fmla="*/ 9237 h 6858179"/>
              <a:gd name="connsiteX2" fmla="*/ 7742134 w 7742134"/>
              <a:gd name="connsiteY2" fmla="*/ 0 h 6858179"/>
              <a:gd name="connsiteX3" fmla="*/ 6027634 w 7742134"/>
              <a:gd name="connsiteY3" fmla="*/ 6858000 h 6858179"/>
              <a:gd name="connsiteX4" fmla="*/ 0 w 7742134"/>
              <a:gd name="connsiteY4" fmla="*/ 6858179 h 68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2134" h="6858179">
                <a:moveTo>
                  <a:pt x="0" y="6858179"/>
                </a:moveTo>
                <a:lnTo>
                  <a:pt x="1827" y="9237"/>
                </a:lnTo>
                <a:lnTo>
                  <a:pt x="7742134" y="0"/>
                </a:lnTo>
                <a:lnTo>
                  <a:pt x="6027634" y="6858000"/>
                </a:lnTo>
                <a:lnTo>
                  <a:pt x="0" y="68581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8" name="Content Placeholder 2">
            <a:extLst>
              <a:ext uri="{FF2B5EF4-FFF2-40B4-BE49-F238E27FC236}">
                <a16:creationId xmlns:a16="http://schemas.microsoft.com/office/drawing/2014/main" id="{003F2313-05C3-48F4-B507-4E0092A5FB67}"/>
              </a:ext>
            </a:extLst>
          </p:cNvPr>
          <p:cNvSpPr>
            <a:spLocks noGrp="1"/>
          </p:cNvSpPr>
          <p:nvPr>
            <p:ph idx="1"/>
          </p:nvPr>
        </p:nvSpPr>
        <p:spPr>
          <a:xfrm>
            <a:off x="592214" y="1687898"/>
            <a:ext cx="8196679" cy="4402184"/>
          </a:xfrm>
        </p:spPr>
        <p:txBody>
          <a:bodyPr anchor="t">
            <a:normAutofit/>
          </a:bodyPr>
          <a:lstStyle>
            <a:lvl1pPr algn="l">
              <a:defRPr i="0">
                <a:solidFill>
                  <a:srgbClr val="103255"/>
                </a:solidFill>
              </a:defRPr>
            </a:lvl1pPr>
          </a:lstStyle>
          <a:p>
            <a:pPr marL="0" indent="0">
              <a:buNone/>
            </a:pPr>
            <a:endParaRPr lang="en-US"/>
          </a:p>
        </p:txBody>
      </p:sp>
      <p:sp>
        <p:nvSpPr>
          <p:cNvPr id="9" name="Title 1">
            <a:extLst>
              <a:ext uri="{FF2B5EF4-FFF2-40B4-BE49-F238E27FC236}">
                <a16:creationId xmlns:a16="http://schemas.microsoft.com/office/drawing/2014/main" id="{F449B09E-EF33-4153-B0DC-0E9A53E2F9B2}"/>
              </a:ext>
            </a:extLst>
          </p:cNvPr>
          <p:cNvSpPr>
            <a:spLocks noGrp="1"/>
          </p:cNvSpPr>
          <p:nvPr>
            <p:ph type="title"/>
          </p:nvPr>
        </p:nvSpPr>
        <p:spPr>
          <a:xfrm>
            <a:off x="592214" y="365125"/>
            <a:ext cx="8196679" cy="720752"/>
          </a:xfrm>
        </p:spPr>
        <p:txBody>
          <a:bodyPr>
            <a:normAutofit fontScale="90000"/>
          </a:bodyPr>
          <a:lstStyle/>
          <a:p>
            <a:r>
              <a:rPr lang="en-US" b="1">
                <a:solidFill>
                  <a:schemeClr val="bg1"/>
                </a:solidFill>
                <a:latin typeface="+mn-lt"/>
              </a:rPr>
              <a:t>Project Description</a:t>
            </a:r>
          </a:p>
        </p:txBody>
      </p:sp>
      <p:pic>
        <p:nvPicPr>
          <p:cNvPr id="11" name="Picture 10">
            <a:extLst>
              <a:ext uri="{FF2B5EF4-FFF2-40B4-BE49-F238E27FC236}">
                <a16:creationId xmlns:a16="http://schemas.microsoft.com/office/drawing/2014/main" id="{6C201B16-4B21-4764-A811-29CFB83BA2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53855" y="3429000"/>
            <a:ext cx="3288484" cy="3288484"/>
          </a:xfrm>
          <a:prstGeom prst="rect">
            <a:avLst/>
          </a:prstGeom>
        </p:spPr>
      </p:pic>
    </p:spTree>
    <p:extLst>
      <p:ext uri="{BB962C8B-B14F-4D97-AF65-F5344CB8AC3E}">
        <p14:creationId xmlns:p14="http://schemas.microsoft.com/office/powerpoint/2010/main" val="250236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50E95C-2A14-4AFA-B745-9671C03E84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7969" y="2193264"/>
            <a:ext cx="1829327" cy="1827802"/>
          </a:xfrm>
          <a:prstGeom prst="rect">
            <a:avLst/>
          </a:prstGeom>
        </p:spPr>
      </p:pic>
      <p:cxnSp>
        <p:nvCxnSpPr>
          <p:cNvPr id="10" name="Straight Connector 9">
            <a:extLst>
              <a:ext uri="{FF2B5EF4-FFF2-40B4-BE49-F238E27FC236}">
                <a16:creationId xmlns:a16="http://schemas.microsoft.com/office/drawing/2014/main" id="{38EC7385-25A1-4620-93B7-8D7197AFE35F}"/>
              </a:ext>
            </a:extLst>
          </p:cNvPr>
          <p:cNvCxnSpPr>
            <a:cxnSpLocks/>
          </p:cNvCxnSpPr>
          <p:nvPr userDrawn="1"/>
        </p:nvCxnSpPr>
        <p:spPr>
          <a:xfrm>
            <a:off x="1330326" y="0"/>
            <a:ext cx="16355" cy="183767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C5151DD4-9261-48BD-A2B8-9BB84CCEC4AF}"/>
              </a:ext>
            </a:extLst>
          </p:cNvPr>
          <p:cNvSpPr>
            <a:spLocks noGrp="1"/>
          </p:cNvSpPr>
          <p:nvPr>
            <p:ph type="dt" sz="half" idx="10"/>
          </p:nvPr>
        </p:nvSpPr>
        <p:spPr>
          <a:xfrm>
            <a:off x="2817283" y="1017571"/>
            <a:ext cx="2743200" cy="365125"/>
          </a:xfrm>
        </p:spPr>
        <p:txBody>
          <a:bodyPr/>
          <a:lstStyle>
            <a:lvl1pPr>
              <a:defRPr>
                <a:solidFill>
                  <a:srgbClr val="103255"/>
                </a:solidFill>
              </a:defRPr>
            </a:lvl1pPr>
          </a:lstStyle>
          <a:p>
            <a:fld id="{BFC479A5-9518-47B4-87E9-BEBAC88FA744}" type="datetime1">
              <a:rPr lang="en-US" smtClean="0"/>
              <a:t>2/27/25</a:t>
            </a:fld>
            <a:endParaRPr lang="en-US"/>
          </a:p>
        </p:txBody>
      </p:sp>
      <p:sp>
        <p:nvSpPr>
          <p:cNvPr id="14" name="Title 1">
            <a:extLst>
              <a:ext uri="{FF2B5EF4-FFF2-40B4-BE49-F238E27FC236}">
                <a16:creationId xmlns:a16="http://schemas.microsoft.com/office/drawing/2014/main" id="{537F2EB4-D9C9-4703-A24C-3B75E4CB3D6E}"/>
              </a:ext>
            </a:extLst>
          </p:cNvPr>
          <p:cNvSpPr>
            <a:spLocks noGrp="1"/>
          </p:cNvSpPr>
          <p:nvPr>
            <p:ph type="ctrTitle"/>
          </p:nvPr>
        </p:nvSpPr>
        <p:spPr>
          <a:xfrm>
            <a:off x="2817283" y="1704992"/>
            <a:ext cx="7525229" cy="2387600"/>
          </a:xfrm>
        </p:spPr>
        <p:txBody>
          <a:bodyPr>
            <a:normAutofit fontScale="90000"/>
          </a:bodyPr>
          <a:lstStyle>
            <a:lvl1pPr>
              <a:defRPr b="0" i="0" u="none">
                <a:solidFill>
                  <a:srgbClr val="103255"/>
                </a:solidFill>
                <a:latin typeface="+mn-lt"/>
              </a:defRPr>
            </a:lvl1pPr>
          </a:lstStyle>
          <a:p>
            <a:pPr algn="l"/>
            <a:endParaRPr lang="en-US" b="1">
              <a:solidFill>
                <a:schemeClr val="bg1"/>
              </a:solidFill>
              <a:latin typeface="+mn-lt"/>
            </a:endParaRPr>
          </a:p>
        </p:txBody>
      </p:sp>
      <p:sp>
        <p:nvSpPr>
          <p:cNvPr id="15" name="Subtitle 2">
            <a:extLst>
              <a:ext uri="{FF2B5EF4-FFF2-40B4-BE49-F238E27FC236}">
                <a16:creationId xmlns:a16="http://schemas.microsoft.com/office/drawing/2014/main" id="{D1DA3B7A-4129-4A88-AB61-B64F65138406}"/>
              </a:ext>
            </a:extLst>
          </p:cNvPr>
          <p:cNvSpPr>
            <a:spLocks noGrp="1"/>
          </p:cNvSpPr>
          <p:nvPr>
            <p:ph type="subTitle" idx="1"/>
          </p:nvPr>
        </p:nvSpPr>
        <p:spPr>
          <a:xfrm>
            <a:off x="2817284" y="4184667"/>
            <a:ext cx="6631618" cy="1655762"/>
          </a:xfrm>
        </p:spPr>
        <p:txBody>
          <a:bodyPr/>
          <a:lstStyle>
            <a:lvl1pPr marL="0" indent="0" algn="l">
              <a:buNone/>
              <a:defRPr>
                <a:solidFill>
                  <a:srgbClr val="103255"/>
                </a:solidFill>
                <a:latin typeface="+mn-lt"/>
              </a:defRPr>
            </a:lvl1pPr>
          </a:lstStyle>
          <a:p>
            <a:pPr algn="l"/>
            <a:endParaRPr lang="en-US" i="1">
              <a:solidFill>
                <a:schemeClr val="bg1"/>
              </a:solidFill>
            </a:endParaRPr>
          </a:p>
        </p:txBody>
      </p:sp>
      <p:cxnSp>
        <p:nvCxnSpPr>
          <p:cNvPr id="18" name="Straight Connector 17">
            <a:extLst>
              <a:ext uri="{FF2B5EF4-FFF2-40B4-BE49-F238E27FC236}">
                <a16:creationId xmlns:a16="http://schemas.microsoft.com/office/drawing/2014/main" id="{2B0BB287-B09B-49D5-A110-E95815EF2F6C}"/>
              </a:ext>
            </a:extLst>
          </p:cNvPr>
          <p:cNvCxnSpPr>
            <a:cxnSpLocks/>
          </p:cNvCxnSpPr>
          <p:nvPr userDrawn="1"/>
        </p:nvCxnSpPr>
        <p:spPr>
          <a:xfrm>
            <a:off x="1354938" y="4376652"/>
            <a:ext cx="0" cy="248134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671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871FD5-BB35-4299-9F1A-04548DCF2EC2}"/>
              </a:ext>
            </a:extLst>
          </p:cNvPr>
          <p:cNvSpPr>
            <a:spLocks noGrp="1"/>
          </p:cNvSpPr>
          <p:nvPr>
            <p:ph sz="half" idx="1"/>
          </p:nvPr>
        </p:nvSpPr>
        <p:spPr>
          <a:xfrm>
            <a:off x="592215" y="1687899"/>
            <a:ext cx="10761584" cy="3363496"/>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a:solidFill>
                <a:srgbClr val="103255"/>
              </a:solidFill>
            </a:endParaRPr>
          </a:p>
        </p:txBody>
      </p:sp>
      <p:sp>
        <p:nvSpPr>
          <p:cNvPr id="13" name="Rectangle 12">
            <a:extLst>
              <a:ext uri="{FF2B5EF4-FFF2-40B4-BE49-F238E27FC236}">
                <a16:creationId xmlns:a16="http://schemas.microsoft.com/office/drawing/2014/main" id="{D3C90DAE-C139-4F57-9E1B-5F70B938E61A}"/>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itle 1">
            <a:extLst>
              <a:ext uri="{FF2B5EF4-FFF2-40B4-BE49-F238E27FC236}">
                <a16:creationId xmlns:a16="http://schemas.microsoft.com/office/drawing/2014/main" id="{BFBF52BD-25E3-49D1-A75F-486C4365B509}"/>
              </a:ext>
            </a:extLst>
          </p:cNvPr>
          <p:cNvSpPr>
            <a:spLocks noGrp="1"/>
          </p:cNvSpPr>
          <p:nvPr>
            <p:ph type="title"/>
          </p:nvPr>
        </p:nvSpPr>
        <p:spPr>
          <a:xfrm>
            <a:off x="592214" y="365125"/>
            <a:ext cx="8196679" cy="720752"/>
          </a:xfrm>
        </p:spPr>
        <p:txBody>
          <a:bodyPr>
            <a:normAutofit fontScale="90000"/>
          </a:bodyPr>
          <a:lstStyle>
            <a:lvl1pPr>
              <a:defRPr>
                <a:solidFill>
                  <a:schemeClr val="bg1"/>
                </a:solidFill>
                <a:latin typeface="+mn-lt"/>
              </a:defRPr>
            </a:lvl1pPr>
          </a:lstStyle>
          <a:p>
            <a:endParaRPr lang="en-US" b="1">
              <a:solidFill>
                <a:schemeClr val="bg1"/>
              </a:solidFill>
              <a:latin typeface="+mn-lt"/>
            </a:endParaRPr>
          </a:p>
        </p:txBody>
      </p:sp>
      <p:pic>
        <p:nvPicPr>
          <p:cNvPr id="15" name="Picture 14">
            <a:extLst>
              <a:ext uri="{FF2B5EF4-FFF2-40B4-BE49-F238E27FC236}">
                <a16:creationId xmlns:a16="http://schemas.microsoft.com/office/drawing/2014/main" id="{0A7C227D-F7BD-4BB6-A089-281C16C712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17" name="Straight Connector 16">
            <a:extLst>
              <a:ext uri="{FF2B5EF4-FFF2-40B4-BE49-F238E27FC236}">
                <a16:creationId xmlns:a16="http://schemas.microsoft.com/office/drawing/2014/main" id="{EB033E6C-4A55-418D-8F6D-C4F58270B29A}"/>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A31137-2BCE-48AF-8B70-EB10A69431C0}"/>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826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a:solidFill>
                <a:srgbClr val="103255"/>
              </a:solidFill>
            </a:endParaRPr>
          </a:p>
        </p:txBody>
      </p:sp>
      <p:sp>
        <p:nvSpPr>
          <p:cNvPr id="13" name="Rectangle 12">
            <a:extLst>
              <a:ext uri="{FF2B5EF4-FFF2-40B4-BE49-F238E27FC236}">
                <a16:creationId xmlns:a16="http://schemas.microsoft.com/office/drawing/2014/main" id="{D3C90DAE-C139-4F57-9E1B-5F70B938E61A}"/>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itle 1">
            <a:extLst>
              <a:ext uri="{FF2B5EF4-FFF2-40B4-BE49-F238E27FC236}">
                <a16:creationId xmlns:a16="http://schemas.microsoft.com/office/drawing/2014/main" id="{BFBF52BD-25E3-49D1-A75F-486C4365B509}"/>
              </a:ext>
            </a:extLst>
          </p:cNvPr>
          <p:cNvSpPr>
            <a:spLocks noGrp="1"/>
          </p:cNvSpPr>
          <p:nvPr>
            <p:ph type="title" hasCustomPrompt="1"/>
          </p:nvPr>
        </p:nvSpPr>
        <p:spPr>
          <a:xfrm>
            <a:off x="592214" y="365125"/>
            <a:ext cx="8196679" cy="720752"/>
          </a:xfrm>
        </p:spPr>
        <p:txBody>
          <a:bodyPr>
            <a:normAutofit fontScale="90000"/>
          </a:bodyPr>
          <a:lstStyle>
            <a:lvl1pPr>
              <a:defRPr>
                <a:solidFill>
                  <a:schemeClr val="bg1"/>
                </a:solidFill>
              </a:defRPr>
            </a:lvl1pPr>
          </a:lstStyle>
          <a:p>
            <a:r>
              <a:rPr lang="en-US" b="1">
                <a:solidFill>
                  <a:schemeClr val="bg1"/>
                </a:solidFill>
                <a:latin typeface="+mn-lt"/>
              </a:rPr>
              <a:t>Project Partners</a:t>
            </a:r>
          </a:p>
        </p:txBody>
      </p:sp>
      <p:pic>
        <p:nvPicPr>
          <p:cNvPr id="15" name="Picture 14">
            <a:extLst>
              <a:ext uri="{FF2B5EF4-FFF2-40B4-BE49-F238E27FC236}">
                <a16:creationId xmlns:a16="http://schemas.microsoft.com/office/drawing/2014/main" id="{1B127932-98ED-4BE5-AD54-F546EB5CE8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4055" y="2734239"/>
            <a:ext cx="2058958" cy="741225"/>
          </a:xfrm>
          <a:prstGeom prst="rect">
            <a:avLst/>
          </a:prstGeom>
        </p:spPr>
      </p:pic>
      <p:pic>
        <p:nvPicPr>
          <p:cNvPr id="17" name="Picture 16">
            <a:extLst>
              <a:ext uri="{FF2B5EF4-FFF2-40B4-BE49-F238E27FC236}">
                <a16:creationId xmlns:a16="http://schemas.microsoft.com/office/drawing/2014/main" id="{1BC9DF47-3C61-4C42-94EF-58903AC3EF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65659" y="2187018"/>
            <a:ext cx="1921489" cy="1381994"/>
          </a:xfrm>
          <a:prstGeom prst="rect">
            <a:avLst/>
          </a:prstGeom>
        </p:spPr>
      </p:pic>
      <p:pic>
        <p:nvPicPr>
          <p:cNvPr id="18" name="Picture 17">
            <a:extLst>
              <a:ext uri="{FF2B5EF4-FFF2-40B4-BE49-F238E27FC236}">
                <a16:creationId xmlns:a16="http://schemas.microsoft.com/office/drawing/2014/main" id="{A05E1CBF-65BF-454F-AE77-B48A602C19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4328" y="2281593"/>
            <a:ext cx="2486472" cy="1405397"/>
          </a:xfrm>
          <a:prstGeom prst="rect">
            <a:avLst/>
          </a:prstGeom>
        </p:spPr>
      </p:pic>
      <p:pic>
        <p:nvPicPr>
          <p:cNvPr id="19" name="Picture 18">
            <a:extLst>
              <a:ext uri="{FF2B5EF4-FFF2-40B4-BE49-F238E27FC236}">
                <a16:creationId xmlns:a16="http://schemas.microsoft.com/office/drawing/2014/main" id="{7D28F4AB-0938-431C-A3F8-9CF869404E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96268" y="2734240"/>
            <a:ext cx="2256136" cy="850080"/>
          </a:xfrm>
          <a:prstGeom prst="rect">
            <a:avLst/>
          </a:prstGeom>
        </p:spPr>
      </p:pic>
      <p:pic>
        <p:nvPicPr>
          <p:cNvPr id="20" name="Picture 19">
            <a:extLst>
              <a:ext uri="{FF2B5EF4-FFF2-40B4-BE49-F238E27FC236}">
                <a16:creationId xmlns:a16="http://schemas.microsoft.com/office/drawing/2014/main" id="{3C725090-D570-49AC-B99C-D775A7227E4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21" name="Straight Connector 20">
            <a:extLst>
              <a:ext uri="{FF2B5EF4-FFF2-40B4-BE49-F238E27FC236}">
                <a16:creationId xmlns:a16="http://schemas.microsoft.com/office/drawing/2014/main" id="{0D913713-D127-4BCA-8826-E22930B81581}"/>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D9C9A53-F22E-410C-A31A-07AF06642A80}"/>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5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C1FA-A17A-4409-9EDB-B78E08F62478}"/>
              </a:ext>
            </a:extLst>
          </p:cNvPr>
          <p:cNvSpPr>
            <a:spLocks noGrp="1"/>
          </p:cNvSpPr>
          <p:nvPr>
            <p:ph type="title"/>
          </p:nvPr>
        </p:nvSpPr>
        <p:spPr/>
        <p:txBody>
          <a:bodyPr/>
          <a:lstStyle>
            <a:lvl1pPr>
              <a:defRPr b="1">
                <a:solidFill>
                  <a:srgbClr val="103255"/>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E3871FD5-BB35-4299-9F1A-04548DCF2EC2}"/>
              </a:ext>
            </a:extLst>
          </p:cNvPr>
          <p:cNvSpPr>
            <a:spLocks noGrp="1"/>
          </p:cNvSpPr>
          <p:nvPr>
            <p:ph sz="half" idx="1"/>
          </p:nvPr>
        </p:nvSpPr>
        <p:spPr>
          <a:xfrm>
            <a:off x="838199" y="1825625"/>
            <a:ext cx="6419851" cy="3280202"/>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8C8364B1-89F4-4C63-B724-A5785866C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11" name="Straight Connector 10">
            <a:extLst>
              <a:ext uri="{FF2B5EF4-FFF2-40B4-BE49-F238E27FC236}">
                <a16:creationId xmlns:a16="http://schemas.microsoft.com/office/drawing/2014/main" id="{49EC522B-E88D-4714-86D9-DB4181D2E67E}"/>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a:solidFill>
                <a:srgbClr val="103255"/>
              </a:solidFill>
            </a:endParaRPr>
          </a:p>
        </p:txBody>
      </p:sp>
      <p:sp>
        <p:nvSpPr>
          <p:cNvPr id="13" name="Content Placeholder 2">
            <a:extLst>
              <a:ext uri="{FF2B5EF4-FFF2-40B4-BE49-F238E27FC236}">
                <a16:creationId xmlns:a16="http://schemas.microsoft.com/office/drawing/2014/main" id="{4F38605E-E920-446C-8707-A5DDAFAD71A1}"/>
              </a:ext>
            </a:extLst>
          </p:cNvPr>
          <p:cNvSpPr>
            <a:spLocks noGrp="1"/>
          </p:cNvSpPr>
          <p:nvPr>
            <p:ph sz="half" idx="10"/>
          </p:nvPr>
        </p:nvSpPr>
        <p:spPr>
          <a:xfrm>
            <a:off x="7486348" y="1825625"/>
            <a:ext cx="3867452" cy="3280202"/>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33669720-660D-46B3-838D-8B66CD2FAE9C}"/>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039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Content Placeholder 2">
            <a:extLst>
              <a:ext uri="{FF2B5EF4-FFF2-40B4-BE49-F238E27FC236}">
                <a16:creationId xmlns:a16="http://schemas.microsoft.com/office/drawing/2014/main" id="{38DF7044-583A-4203-9C6D-921448A91A50}"/>
              </a:ext>
            </a:extLst>
          </p:cNvPr>
          <p:cNvSpPr>
            <a:spLocks noGrp="1"/>
          </p:cNvSpPr>
          <p:nvPr>
            <p:ph idx="1"/>
          </p:nvPr>
        </p:nvSpPr>
        <p:spPr>
          <a:xfrm>
            <a:off x="592214" y="1687898"/>
            <a:ext cx="11007571" cy="1116848"/>
          </a:xfrm>
        </p:spPr>
        <p:txBody>
          <a:bodyPr anchor="t">
            <a:normAutofit/>
          </a:bodyPr>
          <a:lstStyle>
            <a:lvl1pPr algn="l">
              <a:defRPr i="0">
                <a:solidFill>
                  <a:srgbClr val="103255"/>
                </a:solidFill>
              </a:defRPr>
            </a:lvl1pPr>
          </a:lstStyle>
          <a:p>
            <a:pPr marL="0" indent="0">
              <a:buNone/>
            </a:pPr>
            <a:endParaRPr lang="en-US" dirty="0"/>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a:normAutofit fontScale="90000"/>
          </a:bodyPr>
          <a:lstStyle>
            <a:lvl1pPr>
              <a:defRPr b="0"/>
            </a:lvl1pPr>
          </a:lstStyle>
          <a:p>
            <a:r>
              <a:rPr lang="en-US" b="1">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a:solidFill>
                <a:srgbClr val="103255"/>
              </a:solidFill>
            </a:endParaRPr>
          </a:p>
        </p:txBody>
      </p:sp>
      <p:sp>
        <p:nvSpPr>
          <p:cNvPr id="2" name="Content Placeholder 2">
            <a:extLst>
              <a:ext uri="{FF2B5EF4-FFF2-40B4-BE49-F238E27FC236}">
                <a16:creationId xmlns:a16="http://schemas.microsoft.com/office/drawing/2014/main" id="{0850EEFB-B01E-470F-CCC8-76C5C97AD2CB}"/>
              </a:ext>
            </a:extLst>
          </p:cNvPr>
          <p:cNvSpPr>
            <a:spLocks noGrp="1"/>
          </p:cNvSpPr>
          <p:nvPr>
            <p:ph idx="10"/>
          </p:nvPr>
        </p:nvSpPr>
        <p:spPr>
          <a:xfrm>
            <a:off x="592214" y="2954488"/>
            <a:ext cx="11007571" cy="1116848"/>
          </a:xfrm>
        </p:spPr>
        <p:txBody>
          <a:bodyPr anchor="t">
            <a:normAutofit/>
          </a:bodyPr>
          <a:lstStyle>
            <a:lvl1pPr algn="l">
              <a:defRPr i="0">
                <a:solidFill>
                  <a:srgbClr val="103255"/>
                </a:solidFill>
              </a:defRPr>
            </a:lvl1pPr>
          </a:lstStyle>
          <a:p>
            <a:pPr marL="0" indent="0">
              <a:buNone/>
            </a:pPr>
            <a:endParaRPr lang="en-US" dirty="0"/>
          </a:p>
        </p:txBody>
      </p:sp>
    </p:spTree>
    <p:extLst>
      <p:ext uri="{BB962C8B-B14F-4D97-AF65-F5344CB8AC3E}">
        <p14:creationId xmlns:p14="http://schemas.microsoft.com/office/powerpoint/2010/main" val="3030752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8EC7385-25A1-4620-93B7-8D7197AFE35F}"/>
              </a:ext>
            </a:extLst>
          </p:cNvPr>
          <p:cNvCxnSpPr>
            <a:cxnSpLocks/>
          </p:cNvCxnSpPr>
          <p:nvPr userDrawn="1"/>
        </p:nvCxnSpPr>
        <p:spPr>
          <a:xfrm>
            <a:off x="1330326" y="0"/>
            <a:ext cx="16355" cy="183767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0BB287-B09B-49D5-A110-E95815EF2F6C}"/>
              </a:ext>
            </a:extLst>
          </p:cNvPr>
          <p:cNvCxnSpPr>
            <a:cxnSpLocks/>
          </p:cNvCxnSpPr>
          <p:nvPr userDrawn="1"/>
        </p:nvCxnSpPr>
        <p:spPr>
          <a:xfrm>
            <a:off x="1354938" y="4376652"/>
            <a:ext cx="0" cy="248134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3" name="Title 3">
            <a:extLst>
              <a:ext uri="{FF2B5EF4-FFF2-40B4-BE49-F238E27FC236}">
                <a16:creationId xmlns:a16="http://schemas.microsoft.com/office/drawing/2014/main" id="{F3AE812A-98F8-9514-0AD3-02952A4832DB}"/>
              </a:ext>
            </a:extLst>
          </p:cNvPr>
          <p:cNvSpPr>
            <a:spLocks noGrp="1"/>
          </p:cNvSpPr>
          <p:nvPr>
            <p:ph type="ctrTitle"/>
          </p:nvPr>
        </p:nvSpPr>
        <p:spPr>
          <a:xfrm>
            <a:off x="3868387" y="337840"/>
            <a:ext cx="4639319" cy="1132576"/>
          </a:xfrm>
          <a:ln>
            <a:noFill/>
          </a:ln>
        </p:spPr>
        <p:txBody>
          <a:bodyPr>
            <a:normAutofit/>
          </a:bodyPr>
          <a:lstStyle/>
          <a:p>
            <a:pPr algn="ctr"/>
            <a:endParaRPr lang="en-US" sz="4800" b="1" dirty="0"/>
          </a:p>
        </p:txBody>
      </p:sp>
      <p:sp>
        <p:nvSpPr>
          <p:cNvPr id="4" name="Title 3">
            <a:extLst>
              <a:ext uri="{FF2B5EF4-FFF2-40B4-BE49-F238E27FC236}">
                <a16:creationId xmlns:a16="http://schemas.microsoft.com/office/drawing/2014/main" id="{A5AF7153-22D0-91B4-E1E6-21C4A902CECF}"/>
              </a:ext>
            </a:extLst>
          </p:cNvPr>
          <p:cNvSpPr txBox="1">
            <a:spLocks/>
          </p:cNvSpPr>
          <p:nvPr userDrawn="1"/>
        </p:nvSpPr>
        <p:spPr>
          <a:xfrm>
            <a:off x="3586594" y="2544829"/>
            <a:ext cx="4989961" cy="1768344"/>
          </a:xfrm>
          <a:prstGeom prst="rect">
            <a:avLst/>
          </a:prstGeom>
          <a:solidFill>
            <a:srgbClr val="103255">
              <a:alpha val="78824"/>
            </a:srgbClr>
          </a:solidFill>
          <a:ln>
            <a:solidFill>
              <a:srgbClr val="103255"/>
            </a:solidFill>
          </a:ln>
          <a:effectLst>
            <a:glow rad="101600">
              <a:srgbClr val="306E36">
                <a:alpha val="40000"/>
              </a:srgbClr>
            </a:glo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rgbClr val="103255"/>
                </a:solidFill>
                <a:latin typeface="+mn-lt"/>
                <a:ea typeface="+mj-ea"/>
                <a:cs typeface="+mj-cs"/>
              </a:defRPr>
            </a:lvl1pPr>
          </a:lstStyle>
          <a:p>
            <a:pPr algn="ctr"/>
            <a:endParaRPr lang="en-US" sz="5400" b="1" dirty="0"/>
          </a:p>
        </p:txBody>
      </p:sp>
      <p:grpSp>
        <p:nvGrpSpPr>
          <p:cNvPr id="5" name="Group 4">
            <a:extLst>
              <a:ext uri="{FF2B5EF4-FFF2-40B4-BE49-F238E27FC236}">
                <a16:creationId xmlns:a16="http://schemas.microsoft.com/office/drawing/2014/main" id="{6D9752E6-C0F3-7E38-CF18-7263BC7213FB}"/>
              </a:ext>
              <a:ext uri="{C183D7F6-B498-43B3-948B-1728B52AA6E4}">
                <adec:decorative xmlns:adec="http://schemas.microsoft.com/office/drawing/2017/decorative" val="1"/>
              </a:ext>
            </a:extLst>
          </p:cNvPr>
          <p:cNvGrpSpPr/>
          <p:nvPr userDrawn="1"/>
        </p:nvGrpSpPr>
        <p:grpSpPr>
          <a:xfrm rot="16200000">
            <a:off x="6026092" y="-1214221"/>
            <a:ext cx="193596" cy="5175675"/>
            <a:chOff x="4289290" y="850837"/>
            <a:chExt cx="141307" cy="5229455"/>
          </a:xfrm>
        </p:grpSpPr>
        <p:cxnSp>
          <p:nvCxnSpPr>
            <p:cNvPr id="6" name="Straight Connector 5">
              <a:extLst>
                <a:ext uri="{FF2B5EF4-FFF2-40B4-BE49-F238E27FC236}">
                  <a16:creationId xmlns:a16="http://schemas.microsoft.com/office/drawing/2014/main" id="{DA263B12-42B6-C63B-F66A-9A881F6F26D7}"/>
                </a:ext>
              </a:extLst>
            </p:cNvPr>
            <p:cNvCxnSpPr/>
            <p:nvPr/>
          </p:nvCxnSpPr>
          <p:spPr>
            <a:xfrm rot="5400000">
              <a:off x="1785294" y="3421587"/>
              <a:ext cx="5141499" cy="0"/>
            </a:xfrm>
            <a:prstGeom prst="line">
              <a:avLst/>
            </a:prstGeom>
            <a:solidFill>
              <a:srgbClr val="103255"/>
            </a:solidFill>
            <a:ln w="28575">
              <a:solidFill>
                <a:srgbClr val="103255"/>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1AC6FF9-FBC9-6B74-EEC4-CF7B9E4DB5DE}"/>
                </a:ext>
              </a:extLst>
            </p:cNvPr>
            <p:cNvSpPr/>
            <p:nvPr/>
          </p:nvSpPr>
          <p:spPr>
            <a:xfrm rot="5400000">
              <a:off x="4292160" y="5941855"/>
              <a:ext cx="135567" cy="141307"/>
            </a:xfrm>
            <a:prstGeom prst="rect">
              <a:avLst/>
            </a:prstGeom>
            <a:solidFill>
              <a:srgbClr val="103255"/>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Content Placeholder 15">
            <a:extLst>
              <a:ext uri="{FF2B5EF4-FFF2-40B4-BE49-F238E27FC236}">
                <a16:creationId xmlns:a16="http://schemas.microsoft.com/office/drawing/2014/main" id="{BAE98BA8-8F60-C2D8-6F82-E8D9A26F395D}"/>
              </a:ext>
            </a:extLst>
          </p:cNvPr>
          <p:cNvSpPr>
            <a:spLocks noGrp="1"/>
          </p:cNvSpPr>
          <p:nvPr>
            <p:ph sz="quarter" idx="10"/>
          </p:nvPr>
        </p:nvSpPr>
        <p:spPr>
          <a:xfrm>
            <a:off x="3586163" y="2544763"/>
            <a:ext cx="4991100" cy="1768475"/>
          </a:xfrm>
        </p:spPr>
        <p:txBody>
          <a:bodyPr anchor="ctr">
            <a:noAutofit/>
          </a:bodyPr>
          <a:lstStyle>
            <a:lvl1pPr marL="0" indent="0" algn="ctr">
              <a:buNone/>
              <a:defRPr sz="4800">
                <a:solidFill>
                  <a:schemeClr val="bg1"/>
                </a:solidFill>
              </a:defRPr>
            </a:lvl1pPr>
            <a:lvl2pPr marL="457200" indent="0" algn="ctr">
              <a:buNone/>
              <a:defRPr sz="4400">
                <a:solidFill>
                  <a:schemeClr val="bg1"/>
                </a:solidFill>
              </a:defRPr>
            </a:lvl2pPr>
            <a:lvl3pPr marL="914400" indent="0" algn="ctr">
              <a:buNone/>
              <a:defRPr sz="40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endParaRPr lang="en-US" dirty="0"/>
          </a:p>
        </p:txBody>
      </p:sp>
      <p:sp>
        <p:nvSpPr>
          <p:cNvPr id="19" name="Content Placeholder 18">
            <a:extLst>
              <a:ext uri="{FF2B5EF4-FFF2-40B4-BE49-F238E27FC236}">
                <a16:creationId xmlns:a16="http://schemas.microsoft.com/office/drawing/2014/main" id="{2A8E97DB-3A46-CFE6-ABDE-3758C40A7804}"/>
              </a:ext>
            </a:extLst>
          </p:cNvPr>
          <p:cNvSpPr>
            <a:spLocks noGrp="1"/>
          </p:cNvSpPr>
          <p:nvPr>
            <p:ph sz="quarter" idx="11"/>
          </p:nvPr>
        </p:nvSpPr>
        <p:spPr>
          <a:xfrm>
            <a:off x="1458668" y="5284864"/>
            <a:ext cx="10393362" cy="1625600"/>
          </a:xfrm>
          <a:noFill/>
        </p:spPr>
        <p:txBody>
          <a:bodyPr wrap="square" rtlCol="0">
            <a:spAutoFit/>
          </a:bodyPr>
          <a:lstStyle>
            <a:lvl1pPr marL="0" indent="0">
              <a:buNone/>
              <a:defRPr lang="en-US" sz="1600" smtClean="0">
                <a:solidFill>
                  <a:srgbClr val="103255"/>
                </a:solidFill>
              </a:defRPr>
            </a:lvl1pPr>
            <a:lvl2pPr marL="228600" indent="0">
              <a:buNone/>
              <a:defRPr lang="en-US" sz="1800" smtClean="0"/>
            </a:lvl2pPr>
            <a:lvl3pPr marL="685800" indent="0">
              <a:buNone/>
              <a:defRPr lang="en-US" sz="1800" smtClean="0"/>
            </a:lvl3pPr>
            <a:lvl4pPr marL="1143000" indent="0">
              <a:buNone/>
              <a:defRPr lang="en-US" smtClean="0"/>
            </a:lvl4pPr>
            <a:lvl5pPr marL="1600200" indent="0">
              <a:buNone/>
              <a:defRPr lang="en-US"/>
            </a:lvl5pPr>
          </a:lstStyle>
          <a:p>
            <a:pPr marL="0" lvl="0"/>
            <a:r>
              <a:rPr lang="en-US"/>
              <a:t>Click to edit Master text styles</a:t>
            </a:r>
          </a:p>
          <a:p>
            <a:pPr marL="457200" lvl="1"/>
            <a:r>
              <a:rPr lang="en-US"/>
              <a:t>Second level</a:t>
            </a:r>
          </a:p>
          <a:p>
            <a:pPr marL="914400" lvl="2"/>
            <a:r>
              <a:rPr lang="en-US"/>
              <a:t>Third level</a:t>
            </a:r>
          </a:p>
          <a:p>
            <a:pPr marL="1371600" lvl="3"/>
            <a:r>
              <a:rPr lang="en-US"/>
              <a:t>Fourth level</a:t>
            </a:r>
          </a:p>
          <a:p>
            <a:pPr marL="1828800" lvl="4"/>
            <a:r>
              <a:rPr lang="en-US"/>
              <a:t>Fifth level</a:t>
            </a:r>
          </a:p>
        </p:txBody>
      </p:sp>
    </p:spTree>
    <p:extLst>
      <p:ext uri="{BB962C8B-B14F-4D97-AF65-F5344CB8AC3E}">
        <p14:creationId xmlns:p14="http://schemas.microsoft.com/office/powerpoint/2010/main" val="3092715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F83E47-AF88-45CF-AF63-23C850A8DD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9AA33F-F6BB-48FC-8B51-3C278997A3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64A196-FC7C-4C23-A33B-2C003320CC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F90BA-3D5F-45A6-B1D7-58D7B83F480E}" type="datetime1">
              <a:rPr lang="en-US" smtClean="0"/>
              <a:t>2/27/25</a:t>
            </a:fld>
            <a:endParaRPr lang="en-US"/>
          </a:p>
        </p:txBody>
      </p:sp>
      <p:sp>
        <p:nvSpPr>
          <p:cNvPr id="5" name="Footer Placeholder 4">
            <a:extLst>
              <a:ext uri="{FF2B5EF4-FFF2-40B4-BE49-F238E27FC236}">
                <a16:creationId xmlns:a16="http://schemas.microsoft.com/office/drawing/2014/main" id="{6DC3AEEE-C46D-4824-89EC-24B53EB269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593840-0858-4837-8084-A90C17F49C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55531-C1B9-4BAE-B7C4-BD4221229757}" type="slidenum">
              <a:rPr lang="en-US" smtClean="0"/>
              <a:t>‹#›</a:t>
            </a:fld>
            <a:endParaRPr lang="en-US"/>
          </a:p>
        </p:txBody>
      </p:sp>
    </p:spTree>
    <p:extLst>
      <p:ext uri="{BB962C8B-B14F-4D97-AF65-F5344CB8AC3E}">
        <p14:creationId xmlns:p14="http://schemas.microsoft.com/office/powerpoint/2010/main" val="1404145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1" r:id="rId4"/>
    <p:sldLayoutId id="2147483652" r:id="rId5"/>
    <p:sldLayoutId id="2147483655" r:id="rId6"/>
    <p:sldLayoutId id="2147483653"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01FD8527-BD3A-4866-A147-46530352189D}"/>
              </a:ext>
              <a:ext uri="{C183D7F6-B498-43B3-948B-1728B52AA6E4}">
                <adec:decorative xmlns:adec="http://schemas.microsoft.com/office/drawing/2017/decorative" val="1"/>
              </a:ext>
            </a:extLst>
          </p:cNvPr>
          <p:cNvPicPr>
            <a:picLocks noChangeAspect="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Title 28">
            <a:extLst>
              <a:ext uri="{FF2B5EF4-FFF2-40B4-BE49-F238E27FC236}">
                <a16:creationId xmlns:a16="http://schemas.microsoft.com/office/drawing/2014/main" id="{BAF0A6AF-3B14-4C8E-A620-C43A1CD3DB9F}"/>
              </a:ext>
            </a:extLst>
          </p:cNvPr>
          <p:cNvSpPr txBox="1">
            <a:spLocks noGrp="1"/>
          </p:cNvSpPr>
          <p:nvPr>
            <p:ph type="title" idx="4294967295"/>
          </p:nvPr>
        </p:nvSpPr>
        <p:spPr>
          <a:xfrm>
            <a:off x="26860" y="2188537"/>
            <a:ext cx="10963375"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FFFF"/>
                </a:solidFill>
                <a:effectLst/>
                <a:uLnTx/>
                <a:uFillTx/>
                <a:latin typeface="+mn-lt"/>
                <a:ea typeface="+mn-ea"/>
                <a:cs typeface="+mn-cs"/>
              </a:rPr>
              <a:t>Legal and Policy Topics, Part 1</a:t>
            </a:r>
          </a:p>
        </p:txBody>
      </p:sp>
      <p:sp>
        <p:nvSpPr>
          <p:cNvPr id="2" name="Title 28">
            <a:extLst>
              <a:ext uri="{FF2B5EF4-FFF2-40B4-BE49-F238E27FC236}">
                <a16:creationId xmlns:a16="http://schemas.microsoft.com/office/drawing/2014/main" id="{E39F037B-B655-7B68-1125-13D2608F2EE3}"/>
              </a:ext>
            </a:extLst>
          </p:cNvPr>
          <p:cNvSpPr txBox="1">
            <a:spLocks/>
          </p:cNvSpPr>
          <p:nvPr/>
        </p:nvSpPr>
        <p:spPr>
          <a:xfrm>
            <a:off x="53720" y="3288432"/>
            <a:ext cx="10963375"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6600" b="1" dirty="0">
                <a:solidFill>
                  <a:srgbClr val="FFFFFF"/>
                </a:solidFill>
                <a:latin typeface="+mn-lt"/>
                <a:ea typeface="+mn-ea"/>
                <a:cs typeface="+mn-cs"/>
              </a:rPr>
              <a:t>Expanded CRIT Content</a:t>
            </a:r>
          </a:p>
        </p:txBody>
      </p:sp>
      <p:grpSp>
        <p:nvGrpSpPr>
          <p:cNvPr id="38" name="Group 37">
            <a:extLst>
              <a:ext uri="{FF2B5EF4-FFF2-40B4-BE49-F238E27FC236}">
                <a16:creationId xmlns:a16="http://schemas.microsoft.com/office/drawing/2014/main" id="{294EA0C3-0319-4CFF-BD76-B8E7AA06BB83}"/>
              </a:ext>
              <a:ext uri="{C183D7F6-B498-43B3-948B-1728B52AA6E4}">
                <adec:decorative xmlns:adec="http://schemas.microsoft.com/office/drawing/2017/decorative" val="1"/>
              </a:ext>
            </a:extLst>
          </p:cNvPr>
          <p:cNvGrpSpPr/>
          <p:nvPr/>
        </p:nvGrpSpPr>
        <p:grpSpPr>
          <a:xfrm>
            <a:off x="0" y="3228666"/>
            <a:ext cx="10348332" cy="200334"/>
            <a:chOff x="0" y="2754254"/>
            <a:chExt cx="9341963" cy="131244"/>
          </a:xfrm>
        </p:grpSpPr>
        <p:cxnSp>
          <p:nvCxnSpPr>
            <p:cNvPr id="36" name="Straight Connector 35">
              <a:extLst>
                <a:ext uri="{FF2B5EF4-FFF2-40B4-BE49-F238E27FC236}">
                  <a16:creationId xmlns:a16="http://schemas.microsoft.com/office/drawing/2014/main" id="{8FC357B9-C2DE-47FE-982D-3067AD4A245A}"/>
                </a:ext>
              </a:extLst>
            </p:cNvPr>
            <p:cNvCxnSpPr/>
            <p:nvPr/>
          </p:nvCxnSpPr>
          <p:spPr>
            <a:xfrm>
              <a:off x="0" y="2810083"/>
              <a:ext cx="9315103"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756726F-FBFF-4E4A-AC27-9F4766A31045}"/>
                </a:ext>
              </a:extLst>
            </p:cNvPr>
            <p:cNvSpPr/>
            <p:nvPr/>
          </p:nvSpPr>
          <p:spPr>
            <a:xfrm>
              <a:off x="9228842" y="2754254"/>
              <a:ext cx="113121" cy="131244"/>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The Bureau of Justice Assistance, U.S. Department of Justice logo">
            <a:extLst>
              <a:ext uri="{FF2B5EF4-FFF2-40B4-BE49-F238E27FC236}">
                <a16:creationId xmlns:a16="http://schemas.microsoft.com/office/drawing/2014/main" id="{72F557EC-DCFB-4AD1-B95E-EFE06411E5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75" y="5201489"/>
            <a:ext cx="3074377" cy="1606354"/>
          </a:xfrm>
          <a:prstGeom prst="rect">
            <a:avLst/>
          </a:prstGeom>
        </p:spPr>
      </p:pic>
      <p:pic>
        <p:nvPicPr>
          <p:cNvPr id="32" name="Picture 31" descr="The Academic Training to Inform Police Responses logo">
            <a:extLst>
              <a:ext uri="{FF2B5EF4-FFF2-40B4-BE49-F238E27FC236}">
                <a16:creationId xmlns:a16="http://schemas.microsoft.com/office/drawing/2014/main" id="{CE6E0708-5C25-4D53-9BFB-6E72E3C993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9270" y="3569516"/>
            <a:ext cx="3288484" cy="3288484"/>
          </a:xfrm>
          <a:prstGeom prst="rect">
            <a:avLst/>
          </a:prstGeom>
        </p:spPr>
      </p:pic>
    </p:spTree>
    <p:extLst>
      <p:ext uri="{BB962C8B-B14F-4D97-AF65-F5344CB8AC3E}">
        <p14:creationId xmlns:p14="http://schemas.microsoft.com/office/powerpoint/2010/main" val="186119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a:noAutofit/>
          </a:bodyPr>
          <a:lstStyle/>
          <a:p>
            <a:r>
              <a:rPr lang="en-US" sz="4800" b="1" dirty="0">
                <a:solidFill>
                  <a:srgbClr val="FFFFFF"/>
                </a:solidFill>
                <a:latin typeface="+mn-lt"/>
              </a:rPr>
              <a:t>Example 1: Intentional Discrimination/ Deliberate Indifference</a:t>
            </a:r>
          </a:p>
        </p:txBody>
      </p:sp>
      <p:sp>
        <p:nvSpPr>
          <p:cNvPr id="5" name="Content Placeholder 4">
            <a:extLst>
              <a:ext uri="{FF2B5EF4-FFF2-40B4-BE49-F238E27FC236}">
                <a16:creationId xmlns:a16="http://schemas.microsoft.com/office/drawing/2014/main" id="{C163F57C-4A6A-4709-AE3D-A6D413315467}"/>
              </a:ext>
            </a:extLst>
          </p:cNvPr>
          <p:cNvSpPr>
            <a:spLocks noGrp="1"/>
          </p:cNvSpPr>
          <p:nvPr>
            <p:ph idx="1"/>
          </p:nvPr>
        </p:nvSpPr>
        <p:spPr>
          <a:xfrm>
            <a:off x="592215" y="1687897"/>
            <a:ext cx="11420820" cy="4804977"/>
          </a:xfrm>
        </p:spPr>
        <p:txBody>
          <a:bodyPr>
            <a:normAutofit fontScale="85000" lnSpcReduction="20000"/>
          </a:bodyPr>
          <a:lstStyle/>
          <a:p>
            <a:pPr marL="0" indent="0">
              <a:lnSpc>
                <a:spcPct val="100000"/>
              </a:lnSpc>
              <a:spcAft>
                <a:spcPts val="600"/>
              </a:spcAft>
              <a:buNone/>
            </a:pPr>
            <a:r>
              <a:rPr lang="en-US" sz="4000" b="1" dirty="0"/>
              <a:t>Purposely treating a person differently because of their disability, leading to harm.</a:t>
            </a:r>
          </a:p>
          <a:p>
            <a:pPr marL="0" indent="0">
              <a:lnSpc>
                <a:spcPct val="100000"/>
              </a:lnSpc>
              <a:spcAft>
                <a:spcPts val="600"/>
              </a:spcAft>
              <a:buNone/>
            </a:pPr>
            <a:r>
              <a:rPr lang="en-US" sz="3800" dirty="0">
                <a:solidFill>
                  <a:srgbClr val="5F0D14"/>
                </a:solidFill>
                <a:cs typeface="Calibri"/>
              </a:rPr>
              <a:t>Example: An officer who grew up with a brother with an opioid addiction is assigned to an overnight shift patrolling a downtown area where people who use drugs are known to congregate. Every night she sees a group of men in front of a liquor store; one of them always seems "high." After a week on patrol, she arrests the man, not because he was doing anything wrong, but because she thinks he needs treatment. She does not arrest any of the other men in the group.</a:t>
            </a:r>
          </a:p>
          <a:p>
            <a:pPr lvl="1">
              <a:lnSpc>
                <a:spcPct val="100000"/>
              </a:lnSpc>
              <a:spcAft>
                <a:spcPts val="600"/>
              </a:spcAft>
            </a:pPr>
            <a:endParaRPr lang="en-US" sz="3200" b="1" dirty="0">
              <a:solidFill>
                <a:srgbClr val="103255"/>
              </a:solidFill>
            </a:endParaRPr>
          </a:p>
        </p:txBody>
      </p:sp>
      <p:pic>
        <p:nvPicPr>
          <p:cNvPr id="2" name="Picture 1">
            <a:extLst>
              <a:ext uri="{FF2B5EF4-FFF2-40B4-BE49-F238E27FC236}">
                <a16:creationId xmlns:a16="http://schemas.microsoft.com/office/drawing/2014/main" id="{16220B4A-F8F1-ECDC-4E71-7B53494F7D4D}"/>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3271" y="5915658"/>
            <a:ext cx="1781563" cy="80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559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a:noAutofit/>
          </a:bodyPr>
          <a:lstStyle/>
          <a:p>
            <a:r>
              <a:rPr lang="en-US" sz="4800" b="1">
                <a:solidFill>
                  <a:srgbClr val="FFFFFF"/>
                </a:solidFill>
                <a:latin typeface="+mn-lt"/>
              </a:rPr>
              <a:t>Example 2: Wrongful Arrest </a:t>
            </a:r>
          </a:p>
        </p:txBody>
      </p:sp>
      <p:sp>
        <p:nvSpPr>
          <p:cNvPr id="5" name="Content Placeholder 4">
            <a:extLst>
              <a:ext uri="{FF2B5EF4-FFF2-40B4-BE49-F238E27FC236}">
                <a16:creationId xmlns:a16="http://schemas.microsoft.com/office/drawing/2014/main" id="{C163F57C-4A6A-4709-AE3D-A6D413315467}"/>
              </a:ext>
            </a:extLst>
          </p:cNvPr>
          <p:cNvSpPr>
            <a:spLocks noGrp="1"/>
          </p:cNvSpPr>
          <p:nvPr>
            <p:ph idx="1"/>
          </p:nvPr>
        </p:nvSpPr>
        <p:spPr>
          <a:xfrm>
            <a:off x="592215" y="1687897"/>
            <a:ext cx="11420820" cy="4804977"/>
          </a:xfrm>
        </p:spPr>
        <p:txBody>
          <a:bodyPr>
            <a:normAutofit fontScale="92500" lnSpcReduction="10000"/>
          </a:bodyPr>
          <a:lstStyle/>
          <a:p>
            <a:pPr marL="0" indent="0">
              <a:lnSpc>
                <a:spcPct val="100000"/>
              </a:lnSpc>
              <a:spcAft>
                <a:spcPts val="600"/>
              </a:spcAft>
              <a:buNone/>
            </a:pPr>
            <a:r>
              <a:rPr lang="en-US" sz="4000" b="1" dirty="0"/>
              <a:t>Perceiving disability-related behaviors and characteristics as criminal.</a:t>
            </a:r>
          </a:p>
          <a:p>
            <a:pPr marL="0" indent="0">
              <a:lnSpc>
                <a:spcPct val="100000"/>
              </a:lnSpc>
              <a:spcAft>
                <a:spcPts val="600"/>
              </a:spcAft>
              <a:buNone/>
            </a:pPr>
            <a:r>
              <a:rPr lang="en-US" sz="3500" dirty="0">
                <a:solidFill>
                  <a:srgbClr val="5F0D14"/>
                </a:solidFill>
                <a:cs typeface="Calibri"/>
              </a:rPr>
              <a:t>Example: An officer on patrol observes a young man in a park. The man is repeatedly bringing a piece of string to his face. The officer stops and asks the young man what he’s doing. The man replies that he’s "stimming." The officer believes the man is referring to drug use and tries to take the young man into custody. A family member intervenes and tells the officer the young man has autism, but the officer proceeds to make the arrest. </a:t>
            </a:r>
          </a:p>
          <a:p>
            <a:pPr lvl="1">
              <a:lnSpc>
                <a:spcPct val="100000"/>
              </a:lnSpc>
              <a:spcAft>
                <a:spcPts val="600"/>
              </a:spcAft>
            </a:pPr>
            <a:endParaRPr lang="en-US" sz="3200" b="1" dirty="0">
              <a:solidFill>
                <a:srgbClr val="103255"/>
              </a:solidFill>
            </a:endParaRPr>
          </a:p>
        </p:txBody>
      </p:sp>
      <p:pic>
        <p:nvPicPr>
          <p:cNvPr id="2" name="Picture 1">
            <a:extLst>
              <a:ext uri="{FF2B5EF4-FFF2-40B4-BE49-F238E27FC236}">
                <a16:creationId xmlns:a16="http://schemas.microsoft.com/office/drawing/2014/main" id="{68A49297-2AC4-6CC1-6FAA-B262F01761E4}"/>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3271" y="5915658"/>
            <a:ext cx="1781563" cy="80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553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a:noAutofit/>
          </a:bodyPr>
          <a:lstStyle/>
          <a:p>
            <a:r>
              <a:rPr lang="en-US" sz="4800" b="1">
                <a:solidFill>
                  <a:srgbClr val="FFFFFF"/>
                </a:solidFill>
                <a:latin typeface="+mn-lt"/>
              </a:rPr>
              <a:t>Example 3: Failure to Ensure Effective Communication </a:t>
            </a:r>
          </a:p>
        </p:txBody>
      </p:sp>
      <p:sp>
        <p:nvSpPr>
          <p:cNvPr id="5" name="Content Placeholder 4">
            <a:extLst>
              <a:ext uri="{FF2B5EF4-FFF2-40B4-BE49-F238E27FC236}">
                <a16:creationId xmlns:a16="http://schemas.microsoft.com/office/drawing/2014/main" id="{C163F57C-4A6A-4709-AE3D-A6D413315467}"/>
              </a:ext>
            </a:extLst>
          </p:cNvPr>
          <p:cNvSpPr>
            <a:spLocks noGrp="1"/>
          </p:cNvSpPr>
          <p:nvPr>
            <p:ph idx="1"/>
          </p:nvPr>
        </p:nvSpPr>
        <p:spPr>
          <a:xfrm>
            <a:off x="592215" y="1687897"/>
            <a:ext cx="11420820" cy="4804977"/>
          </a:xfrm>
        </p:spPr>
        <p:txBody>
          <a:bodyPr>
            <a:normAutofit/>
          </a:bodyPr>
          <a:lstStyle/>
          <a:p>
            <a:pPr marL="0" indent="0">
              <a:lnSpc>
                <a:spcPct val="100000"/>
              </a:lnSpc>
              <a:spcAft>
                <a:spcPts val="600"/>
              </a:spcAft>
              <a:buNone/>
            </a:pPr>
            <a:r>
              <a:rPr lang="en-US" sz="3400" b="1" dirty="0"/>
              <a:t>Not ensuring that communication is as effective as communication with those without disabilities. </a:t>
            </a:r>
          </a:p>
          <a:p>
            <a:pPr marL="0" indent="0">
              <a:lnSpc>
                <a:spcPct val="100000"/>
              </a:lnSpc>
              <a:spcAft>
                <a:spcPts val="600"/>
              </a:spcAft>
              <a:buNone/>
            </a:pPr>
            <a:r>
              <a:rPr lang="en-US" sz="3200" dirty="0">
                <a:solidFill>
                  <a:srgbClr val="5F0D14"/>
                </a:solidFill>
              </a:rPr>
              <a:t>Example: A mother calls police to report that her autistic son is "tearing up the house." The son is nonverbal and prefers to type messages on his phone to communicate. When the police arrive, the mother is cleaning up broken dishes while her son is sitting on the couch playing a video game. The police handcuff the son and do not let him use his phone to answer their questions.  </a:t>
            </a:r>
          </a:p>
        </p:txBody>
      </p:sp>
      <p:pic>
        <p:nvPicPr>
          <p:cNvPr id="2" name="Picture 1">
            <a:extLst>
              <a:ext uri="{FF2B5EF4-FFF2-40B4-BE49-F238E27FC236}">
                <a16:creationId xmlns:a16="http://schemas.microsoft.com/office/drawing/2014/main" id="{9853B3EB-A9C6-1032-2F6C-D552CEAB67D3}"/>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3271" y="5915658"/>
            <a:ext cx="1781563" cy="80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675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a:noAutofit/>
          </a:bodyPr>
          <a:lstStyle/>
          <a:p>
            <a:r>
              <a:rPr lang="en-US" sz="4800" b="1">
                <a:solidFill>
                  <a:srgbClr val="FFFFFF"/>
                </a:solidFill>
                <a:latin typeface="+mn-lt"/>
              </a:rPr>
              <a:t>Example 4: Failure to Provide</a:t>
            </a:r>
            <a:br>
              <a:rPr lang="en-US" sz="4800" b="1">
                <a:solidFill>
                  <a:srgbClr val="FFFFFF"/>
                </a:solidFill>
                <a:latin typeface="+mn-lt"/>
              </a:rPr>
            </a:br>
            <a:r>
              <a:rPr lang="en-US" sz="4800" b="1">
                <a:solidFill>
                  <a:srgbClr val="FFFFFF"/>
                </a:solidFill>
                <a:latin typeface="+mn-lt"/>
              </a:rPr>
              <a:t> Reasonable Modifications</a:t>
            </a:r>
          </a:p>
        </p:txBody>
      </p:sp>
      <p:sp>
        <p:nvSpPr>
          <p:cNvPr id="5" name="Content Placeholder 4">
            <a:extLst>
              <a:ext uri="{FF2B5EF4-FFF2-40B4-BE49-F238E27FC236}">
                <a16:creationId xmlns:a16="http://schemas.microsoft.com/office/drawing/2014/main" id="{C163F57C-4A6A-4709-AE3D-A6D413315467}"/>
              </a:ext>
            </a:extLst>
          </p:cNvPr>
          <p:cNvSpPr>
            <a:spLocks noGrp="1"/>
          </p:cNvSpPr>
          <p:nvPr>
            <p:ph idx="1"/>
          </p:nvPr>
        </p:nvSpPr>
        <p:spPr>
          <a:xfrm>
            <a:off x="592214" y="1634558"/>
            <a:ext cx="11420820" cy="4804977"/>
          </a:xfrm>
        </p:spPr>
        <p:txBody>
          <a:bodyPr>
            <a:normAutofit/>
          </a:bodyPr>
          <a:lstStyle/>
          <a:p>
            <a:pPr marL="0" indent="0">
              <a:lnSpc>
                <a:spcPct val="100000"/>
              </a:lnSpc>
              <a:spcAft>
                <a:spcPts val="600"/>
              </a:spcAft>
              <a:buNone/>
            </a:pPr>
            <a:r>
              <a:rPr lang="en-US" sz="3400" b="1" dirty="0"/>
              <a:t>Modifying policies, practices, and procedures when necessary to avoid discrimination. </a:t>
            </a:r>
            <a:endParaRPr lang="en-US" sz="3400" b="1" dirty="0">
              <a:solidFill>
                <a:schemeClr val="tx1"/>
              </a:solidFill>
            </a:endParaRPr>
          </a:p>
          <a:p>
            <a:pPr marL="0" indent="0">
              <a:lnSpc>
                <a:spcPct val="100000"/>
              </a:lnSpc>
              <a:spcAft>
                <a:spcPts val="600"/>
              </a:spcAft>
              <a:buNone/>
            </a:pPr>
            <a:r>
              <a:rPr lang="en-US" sz="3200" dirty="0">
                <a:solidFill>
                  <a:srgbClr val="5F0D14"/>
                </a:solidFill>
              </a:rPr>
              <a:t>Example: An officer takes two young people into custody after witnessing them breaking a store window. After asking a few questions, the officer suspects that one of them may have an intellectual disability. The officer doesn’t change how he gives the person the </a:t>
            </a:r>
            <a:r>
              <a:rPr lang="en-US" sz="3200" i="1" dirty="0">
                <a:solidFill>
                  <a:srgbClr val="5F0D14"/>
                </a:solidFill>
              </a:rPr>
              <a:t>Miranda </a:t>
            </a:r>
            <a:r>
              <a:rPr lang="en-US" sz="3200" dirty="0">
                <a:solidFill>
                  <a:srgbClr val="5F0D14"/>
                </a:solidFill>
              </a:rPr>
              <a:t>warning. The person keeps repeating that they don’t understand the information but signs the form anyway. </a:t>
            </a:r>
          </a:p>
        </p:txBody>
      </p:sp>
      <p:pic>
        <p:nvPicPr>
          <p:cNvPr id="2" name="Picture 1">
            <a:extLst>
              <a:ext uri="{FF2B5EF4-FFF2-40B4-BE49-F238E27FC236}">
                <a16:creationId xmlns:a16="http://schemas.microsoft.com/office/drawing/2014/main" id="{8D17900A-017E-96BD-AE2B-8BCC4AB5601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3271" y="5915658"/>
            <a:ext cx="1781563" cy="80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276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a:noAutofit/>
          </a:bodyPr>
          <a:lstStyle/>
          <a:p>
            <a:r>
              <a:rPr lang="en-US" sz="4800" b="1">
                <a:solidFill>
                  <a:srgbClr val="FFFFFF"/>
                </a:solidFill>
                <a:latin typeface="+mn-lt"/>
              </a:rPr>
              <a:t>Example 5: Disparate Impact</a:t>
            </a:r>
          </a:p>
        </p:txBody>
      </p:sp>
      <p:sp>
        <p:nvSpPr>
          <p:cNvPr id="5" name="Content Placeholder 4">
            <a:extLst>
              <a:ext uri="{FF2B5EF4-FFF2-40B4-BE49-F238E27FC236}">
                <a16:creationId xmlns:a16="http://schemas.microsoft.com/office/drawing/2014/main" id="{C163F57C-4A6A-4709-AE3D-A6D413315467}"/>
              </a:ext>
            </a:extLst>
          </p:cNvPr>
          <p:cNvSpPr>
            <a:spLocks noGrp="1"/>
          </p:cNvSpPr>
          <p:nvPr>
            <p:ph idx="1"/>
          </p:nvPr>
        </p:nvSpPr>
        <p:spPr>
          <a:xfrm>
            <a:off x="592215" y="1687897"/>
            <a:ext cx="11420820" cy="4804977"/>
          </a:xfrm>
        </p:spPr>
        <p:txBody>
          <a:bodyPr>
            <a:normAutofit/>
          </a:bodyPr>
          <a:lstStyle/>
          <a:p>
            <a:pPr marL="0" indent="0">
              <a:lnSpc>
                <a:spcPct val="100000"/>
              </a:lnSpc>
              <a:spcAft>
                <a:spcPts val="600"/>
              </a:spcAft>
              <a:buNone/>
            </a:pPr>
            <a:r>
              <a:rPr lang="en-US" sz="3400" b="1" dirty="0"/>
              <a:t>A policy or procedure that appears neutral on its face, yet disproportionately impacts individuals with disabilities. </a:t>
            </a:r>
            <a:endParaRPr lang="en-US" sz="3400" b="1" dirty="0">
              <a:solidFill>
                <a:schemeClr val="tx1"/>
              </a:solidFill>
            </a:endParaRPr>
          </a:p>
          <a:p>
            <a:pPr marL="0" indent="0">
              <a:lnSpc>
                <a:spcPct val="100000"/>
              </a:lnSpc>
              <a:spcAft>
                <a:spcPts val="600"/>
              </a:spcAft>
              <a:buNone/>
            </a:pPr>
            <a:r>
              <a:rPr lang="en-US" sz="3200" dirty="0">
                <a:solidFill>
                  <a:srgbClr val="5F0D14"/>
                </a:solidFill>
              </a:rPr>
              <a:t>Example: A police department analyzes its policies, practices, and procedures for interactions with people with serious mental illness (SMI). It determines that people with SMI make up 5% of the population in the jurisdiction, but people with SMI make up 25% of persons arrested by police officers.</a:t>
            </a:r>
          </a:p>
        </p:txBody>
      </p:sp>
      <p:pic>
        <p:nvPicPr>
          <p:cNvPr id="2" name="Picture 1">
            <a:extLst>
              <a:ext uri="{FF2B5EF4-FFF2-40B4-BE49-F238E27FC236}">
                <a16:creationId xmlns:a16="http://schemas.microsoft.com/office/drawing/2014/main" id="{8FC3B2BB-4C8F-AEF8-8586-4DA5A2B7D1EA}"/>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3271" y="5915658"/>
            <a:ext cx="1781563" cy="80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580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a:noAutofit/>
          </a:bodyPr>
          <a:lstStyle/>
          <a:p>
            <a:r>
              <a:rPr lang="en-US" sz="4800" b="1">
                <a:solidFill>
                  <a:srgbClr val="FFFFFF"/>
                </a:solidFill>
                <a:latin typeface="+mn-lt"/>
              </a:rPr>
              <a:t>What Type of Discrimination?</a:t>
            </a:r>
          </a:p>
        </p:txBody>
      </p:sp>
      <p:sp>
        <p:nvSpPr>
          <p:cNvPr id="5" name="Content Placeholder 4">
            <a:extLst>
              <a:ext uri="{FF2B5EF4-FFF2-40B4-BE49-F238E27FC236}">
                <a16:creationId xmlns:a16="http://schemas.microsoft.com/office/drawing/2014/main" id="{C163F57C-4A6A-4709-AE3D-A6D413315467}"/>
              </a:ext>
            </a:extLst>
          </p:cNvPr>
          <p:cNvSpPr>
            <a:spLocks noGrp="1"/>
          </p:cNvSpPr>
          <p:nvPr>
            <p:ph idx="1"/>
          </p:nvPr>
        </p:nvSpPr>
        <p:spPr>
          <a:xfrm>
            <a:off x="592215" y="1687897"/>
            <a:ext cx="11420820" cy="4804977"/>
          </a:xfrm>
        </p:spPr>
        <p:txBody>
          <a:bodyPr>
            <a:normAutofit/>
          </a:bodyPr>
          <a:lstStyle/>
          <a:p>
            <a:pPr marL="514350" indent="-514350">
              <a:buAutoNum type="arabicParenR"/>
            </a:pPr>
            <a:r>
              <a:rPr lang="en-US" sz="3200" dirty="0"/>
              <a:t>Officer arrests someone on suspicion of intoxication, but the person is not intoxicated. They have a disability that affects their movement and speech.</a:t>
            </a:r>
          </a:p>
          <a:p>
            <a:pPr marL="514350" indent="-514350">
              <a:buAutoNum type="arabicParenR"/>
            </a:pPr>
            <a:r>
              <a:rPr lang="en-US" sz="3200" dirty="0"/>
              <a:t>Officer speaks to a person’s family member instead of the person with a disability directly, because the person uses their iPad to communicate. </a:t>
            </a:r>
          </a:p>
          <a:p>
            <a:pPr marL="514350" indent="-514350">
              <a:buAutoNum type="arabicParenR"/>
            </a:pPr>
            <a:r>
              <a:rPr lang="en-US" sz="3200" dirty="0"/>
              <a:t>During booking, officer takes a cane from an individual who needs that assistive device, following the agency’s standard operating procedure. </a:t>
            </a:r>
          </a:p>
        </p:txBody>
      </p:sp>
      <p:pic>
        <p:nvPicPr>
          <p:cNvPr id="2" name="Picture 1">
            <a:extLst>
              <a:ext uri="{FF2B5EF4-FFF2-40B4-BE49-F238E27FC236}">
                <a16:creationId xmlns:a16="http://schemas.microsoft.com/office/drawing/2014/main" id="{FF87D5A9-26F1-41D5-8724-726821D6747C}"/>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3271" y="5915658"/>
            <a:ext cx="1781563" cy="80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131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a:noAutofit/>
          </a:bodyPr>
          <a:lstStyle/>
          <a:p>
            <a:r>
              <a:rPr lang="en-US" sz="4800" b="1" dirty="0">
                <a:solidFill>
                  <a:srgbClr val="FFFFFF"/>
                </a:solidFill>
                <a:latin typeface="+mn-lt"/>
              </a:rPr>
              <a:t>State Laws </a:t>
            </a:r>
          </a:p>
        </p:txBody>
      </p:sp>
      <p:sp>
        <p:nvSpPr>
          <p:cNvPr id="2" name="Content Placeholder 1">
            <a:extLst>
              <a:ext uri="{FF2B5EF4-FFF2-40B4-BE49-F238E27FC236}">
                <a16:creationId xmlns:a16="http://schemas.microsoft.com/office/drawing/2014/main" id="{5F042DB8-9FDC-564C-1E5A-669D06C2B772}"/>
              </a:ext>
            </a:extLst>
          </p:cNvPr>
          <p:cNvSpPr>
            <a:spLocks noGrp="1"/>
          </p:cNvSpPr>
          <p:nvPr>
            <p:ph idx="1"/>
          </p:nvPr>
        </p:nvSpPr>
        <p:spPr>
          <a:xfrm>
            <a:off x="1960924" y="2602300"/>
            <a:ext cx="8270151" cy="1116848"/>
          </a:xfrm>
          <a:solidFill>
            <a:srgbClr val="5F0D14"/>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marR="0" lvl="0" indent="0" algn="ctr" defTabSz="2489200" rtl="0" eaLnBrk="1" fontAlgn="auto" latinLnBrk="0" hangingPunct="1">
              <a:lnSpc>
                <a:spcPct val="90000"/>
              </a:lnSpc>
              <a:spcBef>
                <a:spcPct val="0"/>
              </a:spcBef>
              <a:spcAft>
                <a:spcPct val="35000"/>
              </a:spcAft>
              <a:buClrTx/>
              <a:buSzTx/>
              <a:buFontTx/>
              <a:buNone/>
              <a:tabLst/>
              <a:defRPr/>
            </a:pPr>
            <a:r>
              <a:rPr kumimoji="0" lang="en-US" sz="5600" b="0" i="0" u="none" strike="noStrike" kern="1200" cap="none" spc="0" normalizeH="0" baseline="0" noProof="0" dirty="0">
                <a:ln>
                  <a:noFill/>
                </a:ln>
                <a:solidFill>
                  <a:prstClr val="white"/>
                </a:solidFill>
                <a:effectLst/>
                <a:uLnTx/>
                <a:uFillTx/>
                <a:latin typeface="Calibri" panose="020F0502020204030204"/>
                <a:ea typeface="+mn-ea"/>
                <a:cs typeface="+mn-cs"/>
              </a:rPr>
              <a:t>State Disability Rights Laws </a:t>
            </a:r>
          </a:p>
        </p:txBody>
      </p:sp>
      <p:sp>
        <p:nvSpPr>
          <p:cNvPr id="4" name="Content Placeholder 3">
            <a:extLst>
              <a:ext uri="{FF2B5EF4-FFF2-40B4-BE49-F238E27FC236}">
                <a16:creationId xmlns:a16="http://schemas.microsoft.com/office/drawing/2014/main" id="{4F87311A-8CA8-9626-089C-D517D7535114}"/>
              </a:ext>
            </a:extLst>
          </p:cNvPr>
          <p:cNvSpPr>
            <a:spLocks noGrp="1"/>
          </p:cNvSpPr>
          <p:nvPr>
            <p:ph idx="10"/>
          </p:nvPr>
        </p:nvSpPr>
        <p:spPr>
          <a:xfrm>
            <a:off x="1960924" y="3868890"/>
            <a:ext cx="8270151" cy="1116848"/>
          </a:xfrm>
          <a:solidFill>
            <a:srgbClr val="5F0D14"/>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marR="0" lvl="0" indent="0" algn="ctr" defTabSz="2489200" rtl="0" eaLnBrk="1" fontAlgn="auto" latinLnBrk="0" hangingPunct="1">
              <a:lnSpc>
                <a:spcPct val="90000"/>
              </a:lnSpc>
              <a:spcBef>
                <a:spcPct val="0"/>
              </a:spcBef>
              <a:spcAft>
                <a:spcPct val="35000"/>
              </a:spcAft>
              <a:buClrTx/>
              <a:buSzTx/>
              <a:buFontTx/>
              <a:buNone/>
              <a:tabLst/>
              <a:defRPr/>
            </a:pPr>
            <a:r>
              <a:rPr kumimoji="0" lang="en-US" sz="5600" b="0" i="0" u="none" strike="noStrike" kern="1200" cap="none" spc="0" normalizeH="0" baseline="0" noProof="0" dirty="0">
                <a:ln>
                  <a:noFill/>
                </a:ln>
                <a:solidFill>
                  <a:prstClr val="white"/>
                </a:solidFill>
                <a:effectLst/>
                <a:uLnTx/>
                <a:uFillTx/>
                <a:latin typeface="Calibri" panose="020F0502020204030204"/>
                <a:ea typeface="+mn-ea"/>
                <a:cs typeface="+mn-cs"/>
              </a:rPr>
              <a:t>State Commitment Laws </a:t>
            </a:r>
          </a:p>
        </p:txBody>
      </p:sp>
      <p:pic>
        <p:nvPicPr>
          <p:cNvPr id="5" name="Picture 4">
            <a:extLst>
              <a:ext uri="{FF2B5EF4-FFF2-40B4-BE49-F238E27FC236}">
                <a16:creationId xmlns:a16="http://schemas.microsoft.com/office/drawing/2014/main" id="{6C07E9FB-4027-C59A-927D-69292F934A3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3271" y="5915658"/>
            <a:ext cx="1781563" cy="80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517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a:noAutofit/>
          </a:bodyPr>
          <a:lstStyle/>
          <a:p>
            <a:r>
              <a:rPr lang="en-US" sz="4800" b="1">
                <a:solidFill>
                  <a:srgbClr val="FFFFFF"/>
                </a:solidFill>
                <a:latin typeface="+mn-lt"/>
              </a:rPr>
              <a:t>State Disability Rights Laws </a:t>
            </a:r>
          </a:p>
        </p:txBody>
      </p:sp>
      <p:sp>
        <p:nvSpPr>
          <p:cNvPr id="2" name="TextBox 1">
            <a:extLst>
              <a:ext uri="{FF2B5EF4-FFF2-40B4-BE49-F238E27FC236}">
                <a16:creationId xmlns:a16="http://schemas.microsoft.com/office/drawing/2014/main" id="{4360EECB-4037-43A8-BA10-AE388F09ACB9}"/>
              </a:ext>
            </a:extLst>
          </p:cNvPr>
          <p:cNvSpPr txBox="1"/>
          <p:nvPr/>
        </p:nvSpPr>
        <p:spPr>
          <a:xfrm>
            <a:off x="2190923" y="2407640"/>
            <a:ext cx="7810151" cy="1200329"/>
          </a:xfrm>
          <a:prstGeom prst="rect">
            <a:avLst/>
          </a:prstGeom>
          <a:noFill/>
        </p:spPr>
        <p:txBody>
          <a:bodyPr wrap="square" rtlCol="0">
            <a:spAutoFit/>
          </a:bodyPr>
          <a:lstStyle/>
          <a:p>
            <a:pPr algn="ctr"/>
            <a:r>
              <a:rPr lang="en-US" sz="3600" i="1">
                <a:solidFill>
                  <a:srgbClr val="5F0D14"/>
                </a:solidFill>
                <a:highlight>
                  <a:srgbClr val="FFFF00"/>
                </a:highlight>
              </a:rPr>
              <a:t>[insert your state’s disability rights laws that are relevant for law enforcement]</a:t>
            </a:r>
          </a:p>
        </p:txBody>
      </p:sp>
      <p:pic>
        <p:nvPicPr>
          <p:cNvPr id="4" name="Picture 3">
            <a:extLst>
              <a:ext uri="{FF2B5EF4-FFF2-40B4-BE49-F238E27FC236}">
                <a16:creationId xmlns:a16="http://schemas.microsoft.com/office/drawing/2014/main" id="{3FE3913F-1267-AC7F-DA19-7F59F202656E}"/>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3271" y="5915658"/>
            <a:ext cx="1781563" cy="80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248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0EECB-4037-43A8-BA10-AE388F09ACB9}"/>
              </a:ext>
            </a:extLst>
          </p:cNvPr>
          <p:cNvSpPr txBox="1">
            <a:spLocks noGrp="1"/>
          </p:cNvSpPr>
          <p:nvPr>
            <p:ph type="title" idx="4294967295"/>
          </p:nvPr>
        </p:nvSpPr>
        <p:spPr>
          <a:xfrm>
            <a:off x="1742812" y="2274838"/>
            <a:ext cx="8706376" cy="2308324"/>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1" u="none" strike="noStrike" kern="1200" cap="none" spc="0" normalizeH="0" baseline="0" noProof="0" dirty="0">
                <a:ln>
                  <a:noFill/>
                </a:ln>
                <a:solidFill>
                  <a:srgbClr val="5F0D14"/>
                </a:solidFill>
                <a:effectLst/>
                <a:uLnTx/>
                <a:uFillTx/>
                <a:latin typeface="+mn-lt"/>
                <a:ea typeface="+mn-ea"/>
                <a:cs typeface="+mn-cs"/>
              </a:rPr>
              <a:t>Civil Involuntary Commitment Law </a:t>
            </a:r>
          </a:p>
        </p:txBody>
      </p:sp>
      <p:pic>
        <p:nvPicPr>
          <p:cNvPr id="3" name="Picture 2">
            <a:extLst>
              <a:ext uri="{FF2B5EF4-FFF2-40B4-BE49-F238E27FC236}">
                <a16:creationId xmlns:a16="http://schemas.microsoft.com/office/drawing/2014/main" id="{A8533FA2-E385-AC80-A834-15CDA130DA8D}"/>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3271" y="5915658"/>
            <a:ext cx="1781563" cy="80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751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a:noAutofit/>
          </a:bodyPr>
          <a:lstStyle/>
          <a:p>
            <a:r>
              <a:rPr lang="en-US" sz="4800" b="1" dirty="0">
                <a:solidFill>
                  <a:srgbClr val="FFFFFF"/>
                </a:solidFill>
                <a:latin typeface="+mn-lt"/>
              </a:rPr>
              <a:t>Commitment as a Last Resort</a:t>
            </a:r>
          </a:p>
        </p:txBody>
      </p:sp>
      <p:sp>
        <p:nvSpPr>
          <p:cNvPr id="4" name="Content Placeholder 3">
            <a:extLst>
              <a:ext uri="{FF2B5EF4-FFF2-40B4-BE49-F238E27FC236}">
                <a16:creationId xmlns:a16="http://schemas.microsoft.com/office/drawing/2014/main" id="{9158A22A-163E-FD58-B1E0-373ECACE1EC1}"/>
              </a:ext>
            </a:extLst>
          </p:cNvPr>
          <p:cNvSpPr>
            <a:spLocks noGrp="1"/>
          </p:cNvSpPr>
          <p:nvPr>
            <p:ph idx="1"/>
          </p:nvPr>
        </p:nvSpPr>
        <p:spPr>
          <a:xfrm>
            <a:off x="1092558" y="2348298"/>
            <a:ext cx="10006883" cy="1116848"/>
          </a:xfrm>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5F0D14"/>
                </a:solidFill>
                <a:effectLst/>
                <a:uLnTx/>
                <a:uFillTx/>
                <a:latin typeface="Calibri" panose="020F0502020204030204"/>
                <a:ea typeface="+mn-ea"/>
                <a:cs typeface="+mn-cs"/>
              </a:rPr>
              <a:t> The civil commitment law is a </a:t>
            </a:r>
            <a:r>
              <a:rPr kumimoji="0" lang="en-US" sz="3600" b="1" i="0" u="none" strike="noStrike" kern="1200" cap="none" spc="0" normalizeH="0" baseline="0" noProof="0" dirty="0">
                <a:ln>
                  <a:noFill/>
                </a:ln>
                <a:solidFill>
                  <a:srgbClr val="5F0D14"/>
                </a:solidFill>
                <a:effectLst/>
                <a:uLnTx/>
                <a:uFillTx/>
                <a:latin typeface="Calibri" panose="020F0502020204030204"/>
                <a:ea typeface="+mn-ea"/>
                <a:cs typeface="+mn-cs"/>
              </a:rPr>
              <a:t>LAST RESORT </a:t>
            </a:r>
            <a:r>
              <a:rPr kumimoji="0" lang="en-US" sz="3600" b="0" i="0" u="none" strike="noStrike" kern="1200" cap="none" spc="0" normalizeH="0" baseline="0" noProof="0" dirty="0">
                <a:ln>
                  <a:noFill/>
                </a:ln>
                <a:solidFill>
                  <a:srgbClr val="5F0D14"/>
                </a:solidFill>
                <a:effectLst/>
                <a:uLnTx/>
                <a:uFillTx/>
                <a:latin typeface="Calibri" panose="020F0502020204030204"/>
                <a:ea typeface="+mn-ea"/>
                <a:cs typeface="+mn-cs"/>
              </a:rPr>
              <a:t>for resolution of a mental health crisis.</a:t>
            </a:r>
          </a:p>
        </p:txBody>
      </p:sp>
      <p:sp>
        <p:nvSpPr>
          <p:cNvPr id="5" name="Content Placeholder 4">
            <a:extLst>
              <a:ext uri="{FF2B5EF4-FFF2-40B4-BE49-F238E27FC236}">
                <a16:creationId xmlns:a16="http://schemas.microsoft.com/office/drawing/2014/main" id="{F496BE8E-8781-8283-60EC-27672F02CC13}"/>
              </a:ext>
            </a:extLst>
          </p:cNvPr>
          <p:cNvSpPr>
            <a:spLocks noGrp="1"/>
          </p:cNvSpPr>
          <p:nvPr>
            <p:ph idx="10"/>
          </p:nvPr>
        </p:nvSpPr>
        <p:spPr>
          <a:xfrm>
            <a:off x="1092558" y="3856188"/>
            <a:ext cx="10006883" cy="1116848"/>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5F0D14"/>
                </a:solidFill>
                <a:effectLst/>
                <a:uLnTx/>
                <a:uFillTx/>
                <a:latin typeface="Calibri" panose="020F0502020204030204"/>
                <a:ea typeface="+mn-ea"/>
                <a:cs typeface="+mn-cs"/>
              </a:rPr>
              <a:t>Using the least restrictive alternatives, when possible, is less invasive, protects the individual’s rights, and increases the possibility of successful outcomes.</a:t>
            </a:r>
          </a:p>
        </p:txBody>
      </p:sp>
      <p:pic>
        <p:nvPicPr>
          <p:cNvPr id="2" name="Picture 1">
            <a:extLst>
              <a:ext uri="{FF2B5EF4-FFF2-40B4-BE49-F238E27FC236}">
                <a16:creationId xmlns:a16="http://schemas.microsoft.com/office/drawing/2014/main" id="{1AFBD849-65B3-21AC-D391-703BDE3E1959}"/>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3271" y="5915658"/>
            <a:ext cx="1781563" cy="80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563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E51417-58B7-40C9-8E7F-66994C633656}"/>
              </a:ext>
            </a:extLst>
          </p:cNvPr>
          <p:cNvSpPr>
            <a:spLocks noGrp="1"/>
          </p:cNvSpPr>
          <p:nvPr>
            <p:ph type="title"/>
          </p:nvPr>
        </p:nvSpPr>
        <p:spPr/>
        <p:txBody>
          <a:bodyPr>
            <a:noAutofit/>
          </a:bodyPr>
          <a:lstStyle/>
          <a:p>
            <a:r>
              <a:rPr lang="en-US" sz="4800" b="1" dirty="0">
                <a:solidFill>
                  <a:srgbClr val="FFFFFF"/>
                </a:solidFill>
                <a:latin typeface="+mn-lt"/>
              </a:rPr>
              <a:t>Legal and Policy Topics</a:t>
            </a:r>
          </a:p>
        </p:txBody>
      </p:sp>
      <p:sp>
        <p:nvSpPr>
          <p:cNvPr id="15" name="Rectangle 14">
            <a:extLst>
              <a:ext uri="{FF2B5EF4-FFF2-40B4-BE49-F238E27FC236}">
                <a16:creationId xmlns:a16="http://schemas.microsoft.com/office/drawing/2014/main" id="{2BBBDDFF-B9D8-48CE-B1AE-C10E59D880AD}"/>
              </a:ext>
            </a:extLst>
          </p:cNvPr>
          <p:cNvSpPr/>
          <p:nvPr/>
        </p:nvSpPr>
        <p:spPr>
          <a:xfrm>
            <a:off x="1363150" y="2593942"/>
            <a:ext cx="9465698" cy="2431435"/>
          </a:xfrm>
          <a:prstGeom prst="rect">
            <a:avLst/>
          </a:prstGeom>
        </p:spPr>
        <p:txBody>
          <a:bodyPr wrap="square">
            <a:spAutoFit/>
          </a:bodyPr>
          <a:lstStyle/>
          <a:p>
            <a:pPr marL="0" indent="0">
              <a:spcAft>
                <a:spcPts val="1200"/>
              </a:spcAft>
              <a:buNone/>
            </a:pPr>
            <a:r>
              <a:rPr lang="en-US" sz="4400" b="1" dirty="0">
                <a:solidFill>
                  <a:srgbClr val="5F0D14"/>
                </a:solidFill>
              </a:rPr>
              <a:t>Part 1: Federal and State Law</a:t>
            </a:r>
          </a:p>
          <a:p>
            <a:pPr marL="0" indent="0">
              <a:spcAft>
                <a:spcPts val="1200"/>
              </a:spcAft>
              <a:buNone/>
            </a:pPr>
            <a:r>
              <a:rPr lang="en-US" sz="4400" b="1" dirty="0">
                <a:solidFill>
                  <a:srgbClr val="103255"/>
                </a:solidFill>
              </a:rPr>
              <a:t>Part 2: </a:t>
            </a:r>
            <a:r>
              <a:rPr lang="en-US" sz="4400" dirty="0">
                <a:solidFill>
                  <a:srgbClr val="103255"/>
                </a:solidFill>
              </a:rPr>
              <a:t>Agency Policies and Procedures</a:t>
            </a:r>
          </a:p>
          <a:p>
            <a:pPr marL="0" indent="0">
              <a:spcAft>
                <a:spcPts val="1200"/>
              </a:spcAft>
              <a:buNone/>
            </a:pPr>
            <a:r>
              <a:rPr lang="en-US" sz="4400" b="1" dirty="0">
                <a:solidFill>
                  <a:srgbClr val="103255"/>
                </a:solidFill>
              </a:rPr>
              <a:t>Part 3: </a:t>
            </a:r>
            <a:r>
              <a:rPr lang="en-US" sz="4400" dirty="0">
                <a:solidFill>
                  <a:srgbClr val="103255"/>
                </a:solidFill>
              </a:rPr>
              <a:t>Legal Considerations in Practice</a:t>
            </a:r>
          </a:p>
        </p:txBody>
      </p:sp>
      <p:pic>
        <p:nvPicPr>
          <p:cNvPr id="2" name="Picture 2">
            <a:extLst>
              <a:ext uri="{FF2B5EF4-FFF2-40B4-BE49-F238E27FC236}">
                <a16:creationId xmlns:a16="http://schemas.microsoft.com/office/drawing/2014/main" id="{0F00CE4C-C012-BAB2-CEF9-0040F5053038}"/>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3271" y="5915658"/>
            <a:ext cx="1781563" cy="80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397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vert="horz" lIns="91440" tIns="45720" rIns="91440" bIns="45720" rtlCol="0" anchor="ctr">
            <a:noAutofit/>
          </a:bodyPr>
          <a:lstStyle/>
          <a:p>
            <a:r>
              <a:rPr lang="en-US" b="1" dirty="0">
                <a:solidFill>
                  <a:srgbClr val="FFFFFF"/>
                </a:solidFill>
                <a:latin typeface="+mn-lt"/>
              </a:rPr>
              <a:t>Alternatives to Using the Civil Involuntary Commitment Law </a:t>
            </a:r>
          </a:p>
        </p:txBody>
      </p:sp>
      <p:sp>
        <p:nvSpPr>
          <p:cNvPr id="5" name="Content Placeholder 4">
            <a:extLst>
              <a:ext uri="{FF2B5EF4-FFF2-40B4-BE49-F238E27FC236}">
                <a16:creationId xmlns:a16="http://schemas.microsoft.com/office/drawing/2014/main" id="{1A0E6E3A-4181-C9C6-274E-F6A70F2782F1}"/>
              </a:ext>
            </a:extLst>
          </p:cNvPr>
          <p:cNvSpPr>
            <a:spLocks noGrp="1"/>
          </p:cNvSpPr>
          <p:nvPr>
            <p:ph idx="1"/>
          </p:nvPr>
        </p:nvSpPr>
        <p:spPr/>
        <p:txBody>
          <a:bodyPr>
            <a:no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103255"/>
                </a:solidFill>
                <a:effectLst/>
                <a:uLnTx/>
                <a:uFillTx/>
                <a:latin typeface="Calibri" panose="020F0502020204030204"/>
                <a:ea typeface="+mn-ea"/>
                <a:cs typeface="+mn-cs"/>
              </a:rPr>
              <a:t>Other crisis response resources – mobile crisis teams, crisis lines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103255"/>
                </a:solidFill>
                <a:effectLst/>
                <a:uLnTx/>
                <a:uFillTx/>
                <a:latin typeface="Calibri" panose="020F0502020204030204"/>
                <a:ea typeface="+mn-ea"/>
                <a:cs typeface="+mn-cs"/>
              </a:rPr>
              <a:t>Community resources – case management, outpatient services, peer support</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103255"/>
                </a:solidFill>
                <a:effectLst/>
                <a:uLnTx/>
                <a:uFillTx/>
                <a:latin typeface="Calibri" panose="020F0502020204030204"/>
                <a:ea typeface="+mn-ea"/>
                <a:cs typeface="+mn-cs"/>
              </a:rPr>
              <a:t>Consult with family and friends for resources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103255"/>
                </a:solidFill>
                <a:effectLst/>
                <a:uLnTx/>
                <a:uFillTx/>
                <a:latin typeface="Calibri" panose="020F0502020204030204"/>
                <a:ea typeface="+mn-ea"/>
                <a:cs typeface="+mn-cs"/>
              </a:rPr>
              <a:t>Voluntary admission</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103255"/>
                </a:solidFill>
                <a:effectLst/>
                <a:uLnTx/>
                <a:uFillTx/>
                <a:latin typeface="Calibri" panose="020F0502020204030204"/>
                <a:ea typeface="+mn-ea"/>
                <a:cs typeface="+mn-cs"/>
              </a:rPr>
              <a:t>Other state statutes for substance use, IDD, dementia</a:t>
            </a:r>
          </a:p>
        </p:txBody>
      </p:sp>
      <p:pic>
        <p:nvPicPr>
          <p:cNvPr id="2" name="Picture 1">
            <a:extLst>
              <a:ext uri="{FF2B5EF4-FFF2-40B4-BE49-F238E27FC236}">
                <a16:creationId xmlns:a16="http://schemas.microsoft.com/office/drawing/2014/main" id="{624893CB-34A1-DD83-1CEB-D1EE640E7CF5}"/>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3271" y="5915658"/>
            <a:ext cx="1781563" cy="80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216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a:noAutofit/>
          </a:bodyPr>
          <a:lstStyle/>
          <a:p>
            <a:r>
              <a:rPr lang="en-US" sz="4800" b="1">
                <a:solidFill>
                  <a:srgbClr val="FFFFFF"/>
                </a:solidFill>
                <a:latin typeface="+mn-lt"/>
              </a:rPr>
              <a:t>Voluntary Admission Process</a:t>
            </a:r>
          </a:p>
        </p:txBody>
      </p:sp>
      <p:sp>
        <p:nvSpPr>
          <p:cNvPr id="2" name="TextBox 1">
            <a:extLst>
              <a:ext uri="{FF2B5EF4-FFF2-40B4-BE49-F238E27FC236}">
                <a16:creationId xmlns:a16="http://schemas.microsoft.com/office/drawing/2014/main" id="{4360EECB-4037-43A8-BA10-AE388F09ACB9}"/>
              </a:ext>
            </a:extLst>
          </p:cNvPr>
          <p:cNvSpPr txBox="1"/>
          <p:nvPr/>
        </p:nvSpPr>
        <p:spPr>
          <a:xfrm>
            <a:off x="694188" y="1770076"/>
            <a:ext cx="11109123" cy="441659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3200" dirty="0">
                <a:solidFill>
                  <a:srgbClr val="103255"/>
                </a:solidFill>
              </a:rPr>
              <a:t>Who can apply for voluntary admission</a:t>
            </a:r>
          </a:p>
          <a:p>
            <a:pPr marL="914400" lvl="1" indent="-457200">
              <a:spcAft>
                <a:spcPts val="600"/>
              </a:spcAft>
              <a:buFont typeface="Courier New" panose="02070309020205020404" pitchFamily="49" charset="0"/>
              <a:buChar char="o"/>
            </a:pPr>
            <a:r>
              <a:rPr lang="en-US" sz="3200" dirty="0">
                <a:solidFill>
                  <a:srgbClr val="103255"/>
                </a:solidFill>
              </a:rPr>
              <a:t>Adults</a:t>
            </a:r>
          </a:p>
          <a:p>
            <a:pPr marL="914400" lvl="1" indent="-457200">
              <a:spcAft>
                <a:spcPts val="600"/>
              </a:spcAft>
              <a:buFont typeface="Courier New" panose="02070309020205020404" pitchFamily="49" charset="0"/>
              <a:buChar char="o"/>
            </a:pPr>
            <a:r>
              <a:rPr lang="en-US" sz="3200" dirty="0">
                <a:solidFill>
                  <a:srgbClr val="103255"/>
                </a:solidFill>
              </a:rPr>
              <a:t>Parent/guardian of minors</a:t>
            </a:r>
          </a:p>
          <a:p>
            <a:pPr marL="285750" indent="-285750">
              <a:spcAft>
                <a:spcPts val="600"/>
              </a:spcAft>
              <a:buFont typeface="Arial" panose="020B0604020202020204" pitchFamily="34" charset="0"/>
              <a:buChar char="•"/>
            </a:pPr>
            <a:r>
              <a:rPr lang="en-US" sz="3200" dirty="0">
                <a:solidFill>
                  <a:srgbClr val="103255"/>
                </a:solidFill>
              </a:rPr>
              <a:t>Role of law enforcement to take someone voluntarily to hospital or crisis center</a:t>
            </a:r>
          </a:p>
          <a:p>
            <a:pPr marL="285750" indent="-285750">
              <a:spcAft>
                <a:spcPts val="600"/>
              </a:spcAft>
              <a:buFont typeface="Arial" panose="020B0604020202020204" pitchFamily="34" charset="0"/>
              <a:buChar char="•"/>
            </a:pPr>
            <a:r>
              <a:rPr lang="en-US" sz="3200" dirty="0">
                <a:solidFill>
                  <a:srgbClr val="103255"/>
                </a:solidFill>
              </a:rPr>
              <a:t>Agency policy and procedure related to transportation</a:t>
            </a:r>
          </a:p>
          <a:p>
            <a:pPr marL="285750" indent="-285750">
              <a:spcAft>
                <a:spcPts val="600"/>
              </a:spcAft>
              <a:buFont typeface="Arial" panose="020B0604020202020204" pitchFamily="34" charset="0"/>
              <a:buChar char="•"/>
            </a:pPr>
            <a:r>
              <a:rPr lang="en-US" sz="3200" dirty="0">
                <a:solidFill>
                  <a:srgbClr val="103255"/>
                </a:solidFill>
              </a:rPr>
              <a:t>Paperwork required by law enforcement if transporting someone voluntarily to a hospital or crisis center</a:t>
            </a:r>
          </a:p>
        </p:txBody>
      </p:sp>
      <p:pic>
        <p:nvPicPr>
          <p:cNvPr id="4" name="Picture 3">
            <a:extLst>
              <a:ext uri="{FF2B5EF4-FFF2-40B4-BE49-F238E27FC236}">
                <a16:creationId xmlns:a16="http://schemas.microsoft.com/office/drawing/2014/main" id="{5E7B0D9F-6833-C85A-D798-18CED6AB4A9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3271" y="5915658"/>
            <a:ext cx="1781563" cy="80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189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a:noAutofit/>
          </a:bodyPr>
          <a:lstStyle/>
          <a:p>
            <a:r>
              <a:rPr lang="en-US" b="1">
                <a:solidFill>
                  <a:srgbClr val="FFFFFF"/>
                </a:solidFill>
                <a:latin typeface="+mn-lt"/>
              </a:rPr>
              <a:t>Assessment Considerations for </a:t>
            </a:r>
            <a:br>
              <a:rPr lang="en-US" b="1">
                <a:solidFill>
                  <a:srgbClr val="FFFFFF"/>
                </a:solidFill>
                <a:latin typeface="+mn-lt"/>
              </a:rPr>
            </a:br>
            <a:r>
              <a:rPr lang="en-US" b="1">
                <a:solidFill>
                  <a:srgbClr val="FFFFFF"/>
                </a:solidFill>
                <a:latin typeface="+mn-lt"/>
              </a:rPr>
              <a:t>Mental Health Condition Indicators</a:t>
            </a:r>
          </a:p>
        </p:txBody>
      </p:sp>
      <p:sp>
        <p:nvSpPr>
          <p:cNvPr id="2" name="TextBox 1">
            <a:extLst>
              <a:ext uri="{FF2B5EF4-FFF2-40B4-BE49-F238E27FC236}">
                <a16:creationId xmlns:a16="http://schemas.microsoft.com/office/drawing/2014/main" id="{4360EECB-4037-43A8-BA10-AE388F09ACB9}"/>
              </a:ext>
            </a:extLst>
          </p:cNvPr>
          <p:cNvSpPr txBox="1"/>
          <p:nvPr/>
        </p:nvSpPr>
        <p:spPr>
          <a:xfrm>
            <a:off x="699790" y="1623410"/>
            <a:ext cx="11109123" cy="463203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600" dirty="0">
                <a:solidFill>
                  <a:srgbClr val="103255"/>
                </a:solidFill>
              </a:rPr>
              <a:t>Verbal indicators</a:t>
            </a:r>
          </a:p>
          <a:p>
            <a:pPr marL="914400" lvl="1" indent="-457200">
              <a:spcAft>
                <a:spcPts val="600"/>
              </a:spcAft>
              <a:buFont typeface="Courier New" panose="02070309020205020404" pitchFamily="49" charset="0"/>
              <a:buChar char="o"/>
            </a:pPr>
            <a:r>
              <a:rPr lang="en-US" sz="2600" dirty="0">
                <a:solidFill>
                  <a:srgbClr val="103255"/>
                </a:solidFill>
              </a:rPr>
              <a:t>What the person is saying and how they are saying it</a:t>
            </a:r>
          </a:p>
          <a:p>
            <a:pPr marL="285750" indent="-285750">
              <a:spcAft>
                <a:spcPts val="600"/>
              </a:spcAft>
              <a:buFont typeface="Arial" panose="020B0604020202020204" pitchFamily="34" charset="0"/>
              <a:buChar char="•"/>
            </a:pPr>
            <a:r>
              <a:rPr lang="en-US" sz="2600" dirty="0">
                <a:solidFill>
                  <a:srgbClr val="103255"/>
                </a:solidFill>
              </a:rPr>
              <a:t>Behavioral indicators</a:t>
            </a:r>
          </a:p>
          <a:p>
            <a:pPr marL="914400" lvl="1" indent="-457200">
              <a:spcAft>
                <a:spcPts val="600"/>
              </a:spcAft>
              <a:buFont typeface="Courier New" panose="02070309020205020404" pitchFamily="49" charset="0"/>
              <a:buChar char="o"/>
            </a:pPr>
            <a:r>
              <a:rPr lang="en-US" sz="2600" dirty="0">
                <a:solidFill>
                  <a:srgbClr val="103255"/>
                </a:solidFill>
              </a:rPr>
              <a:t>Observation of abnormal behavior</a:t>
            </a:r>
          </a:p>
          <a:p>
            <a:pPr marL="914400" lvl="1" indent="-457200">
              <a:spcAft>
                <a:spcPts val="600"/>
              </a:spcAft>
              <a:buFont typeface="Courier New" panose="02070309020205020404" pitchFamily="49" charset="0"/>
              <a:buChar char="o"/>
            </a:pPr>
            <a:r>
              <a:rPr lang="en-US" sz="2600" dirty="0">
                <a:solidFill>
                  <a:srgbClr val="103255"/>
                </a:solidFill>
              </a:rPr>
              <a:t>Body language</a:t>
            </a:r>
          </a:p>
          <a:p>
            <a:pPr marL="285750" indent="-285750">
              <a:spcAft>
                <a:spcPts val="600"/>
              </a:spcAft>
              <a:buFont typeface="Arial" panose="020B0604020202020204" pitchFamily="34" charset="0"/>
              <a:buChar char="•"/>
            </a:pPr>
            <a:r>
              <a:rPr lang="en-US" sz="2600" dirty="0">
                <a:solidFill>
                  <a:srgbClr val="103255"/>
                </a:solidFill>
              </a:rPr>
              <a:t>Environmental indicators</a:t>
            </a:r>
          </a:p>
          <a:p>
            <a:pPr marL="914400" lvl="1" indent="-457200">
              <a:spcAft>
                <a:spcPts val="600"/>
              </a:spcAft>
              <a:buFont typeface="Courier New" panose="02070309020205020404" pitchFamily="49" charset="0"/>
              <a:buChar char="o"/>
            </a:pPr>
            <a:r>
              <a:rPr lang="en-US" sz="2600" dirty="0">
                <a:solidFill>
                  <a:srgbClr val="103255"/>
                </a:solidFill>
              </a:rPr>
              <a:t>Observation about the person’s environment that may indicate a mental health condition or another condition</a:t>
            </a:r>
          </a:p>
          <a:p>
            <a:pPr marL="285750" indent="-285750">
              <a:spcAft>
                <a:spcPts val="600"/>
              </a:spcAft>
              <a:buFont typeface="Arial" panose="020B0604020202020204" pitchFamily="34" charset="0"/>
              <a:buChar char="•"/>
            </a:pPr>
            <a:r>
              <a:rPr lang="en-US" sz="2600" dirty="0">
                <a:solidFill>
                  <a:srgbClr val="103255"/>
                </a:solidFill>
              </a:rPr>
              <a:t>No one indicator by itself meets the legal element of the law (totality of circumstances)</a:t>
            </a:r>
          </a:p>
        </p:txBody>
      </p:sp>
      <p:sp>
        <p:nvSpPr>
          <p:cNvPr id="4" name="Thought Bubble: Cloud 3" descr="Q&amp;A thought bubble">
            <a:extLst>
              <a:ext uri="{FF2B5EF4-FFF2-40B4-BE49-F238E27FC236}">
                <a16:creationId xmlns:a16="http://schemas.microsoft.com/office/drawing/2014/main" id="{86540E2C-DA00-ABD3-6CE2-7025864AAE6D}"/>
              </a:ext>
            </a:extLst>
          </p:cNvPr>
          <p:cNvSpPr/>
          <p:nvPr/>
        </p:nvSpPr>
        <p:spPr>
          <a:xfrm>
            <a:off x="157166" y="6255447"/>
            <a:ext cx="985834" cy="467852"/>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lgn="ctr">
              <a:lnSpc>
                <a:spcPct val="107000"/>
              </a:lnSpc>
              <a:spcBef>
                <a:spcPts val="0"/>
              </a:spcBef>
              <a:spcAft>
                <a:spcPts val="800"/>
              </a:spcAft>
            </a:pPr>
            <a:r>
              <a:rPr lang="en-US" sz="1400" b="1" dirty="0">
                <a:solidFill>
                  <a:srgbClr val="0E3255"/>
                </a:solidFill>
                <a:effectLst/>
                <a:ea typeface="Calibri" panose="020F0502020204030204" pitchFamily="34" charset="0"/>
                <a:cs typeface="Times New Roman" panose="02020603050405020304" pitchFamily="18" charset="0"/>
              </a:rPr>
              <a:t>Q&amp;A</a:t>
            </a:r>
            <a:endParaRPr lang="en-US" sz="1200" dirty="0">
              <a:effectLs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C177F6E1-6484-A586-116F-F74E61E3DD58}"/>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3271" y="5915658"/>
            <a:ext cx="1781563" cy="80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268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a:noAutofit/>
          </a:bodyPr>
          <a:lstStyle/>
          <a:p>
            <a:r>
              <a:rPr lang="en-US" b="1">
                <a:solidFill>
                  <a:srgbClr val="FFFFFF"/>
                </a:solidFill>
                <a:latin typeface="+mn-lt"/>
              </a:rPr>
              <a:t>Individual Rights </a:t>
            </a:r>
          </a:p>
        </p:txBody>
      </p:sp>
      <p:sp>
        <p:nvSpPr>
          <p:cNvPr id="2" name="TextBox 1">
            <a:extLst>
              <a:ext uri="{FF2B5EF4-FFF2-40B4-BE49-F238E27FC236}">
                <a16:creationId xmlns:a16="http://schemas.microsoft.com/office/drawing/2014/main" id="{4360EECB-4037-43A8-BA10-AE388F09ACB9}"/>
              </a:ext>
            </a:extLst>
          </p:cNvPr>
          <p:cNvSpPr txBox="1"/>
          <p:nvPr/>
        </p:nvSpPr>
        <p:spPr>
          <a:xfrm>
            <a:off x="541437" y="3154260"/>
            <a:ext cx="11109123" cy="1200329"/>
          </a:xfrm>
          <a:prstGeom prst="rect">
            <a:avLst/>
          </a:prstGeom>
          <a:noFill/>
        </p:spPr>
        <p:txBody>
          <a:bodyPr wrap="square" rtlCol="0">
            <a:spAutoFit/>
          </a:bodyPr>
          <a:lstStyle/>
          <a:p>
            <a:pPr algn="ctr">
              <a:spcAft>
                <a:spcPts val="600"/>
              </a:spcAft>
            </a:pPr>
            <a:r>
              <a:rPr lang="en-US" sz="3600" i="1">
                <a:solidFill>
                  <a:srgbClr val="5F0D14"/>
                </a:solidFill>
                <a:highlight>
                  <a:srgbClr val="FFFF00"/>
                </a:highlight>
              </a:rPr>
              <a:t>[placeholder for local presenter’s slides regarding clients’ rights for involuntary and voluntary hospital admission]</a:t>
            </a:r>
          </a:p>
        </p:txBody>
      </p:sp>
      <p:pic>
        <p:nvPicPr>
          <p:cNvPr id="4" name="Picture 3">
            <a:extLst>
              <a:ext uri="{FF2B5EF4-FFF2-40B4-BE49-F238E27FC236}">
                <a16:creationId xmlns:a16="http://schemas.microsoft.com/office/drawing/2014/main" id="{D88FF562-46B9-085E-CDF2-8CEA2498B977}"/>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3271" y="5915658"/>
            <a:ext cx="1781563" cy="80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605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a:noAutofit/>
          </a:bodyPr>
          <a:lstStyle/>
          <a:p>
            <a:r>
              <a:rPr lang="en-US" b="1">
                <a:solidFill>
                  <a:srgbClr val="FFFFFF"/>
                </a:solidFill>
                <a:latin typeface="+mn-lt"/>
              </a:rPr>
              <a:t>Confidentiality and Privacy</a:t>
            </a:r>
          </a:p>
        </p:txBody>
      </p:sp>
      <p:sp>
        <p:nvSpPr>
          <p:cNvPr id="4" name="TextBox 3">
            <a:extLst>
              <a:ext uri="{FF2B5EF4-FFF2-40B4-BE49-F238E27FC236}">
                <a16:creationId xmlns:a16="http://schemas.microsoft.com/office/drawing/2014/main" id="{A5F1E6C7-1241-41FC-92BC-85A8A512F367}"/>
              </a:ext>
            </a:extLst>
          </p:cNvPr>
          <p:cNvSpPr txBox="1"/>
          <p:nvPr/>
        </p:nvSpPr>
        <p:spPr>
          <a:xfrm>
            <a:off x="592214" y="1652630"/>
            <a:ext cx="11109123" cy="470898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700" dirty="0">
                <a:solidFill>
                  <a:srgbClr val="103255"/>
                </a:solidFill>
              </a:rPr>
              <a:t>There are a variety of federal and state statutes and case law governing confidentiality. </a:t>
            </a:r>
          </a:p>
          <a:p>
            <a:pPr marL="914400" lvl="1" indent="-457200">
              <a:spcAft>
                <a:spcPts val="600"/>
              </a:spcAft>
              <a:buFont typeface="Courier New" panose="02070309020205020404" pitchFamily="49" charset="0"/>
              <a:buChar char="o"/>
            </a:pPr>
            <a:r>
              <a:rPr lang="en-US" sz="2700" dirty="0">
                <a:solidFill>
                  <a:srgbClr val="103255"/>
                </a:solidFill>
              </a:rPr>
              <a:t>Unless the person, guardian, guardian advocate, or surrogate/proxy waives by express and informed consent, confidentiality shall be upheld.</a:t>
            </a:r>
          </a:p>
          <a:p>
            <a:pPr marL="285750" indent="-285750">
              <a:spcAft>
                <a:spcPts val="600"/>
              </a:spcAft>
              <a:buFont typeface="Arial" panose="020B0604020202020204" pitchFamily="34" charset="0"/>
              <a:buChar char="•"/>
            </a:pPr>
            <a:r>
              <a:rPr lang="en-US" sz="2700" dirty="0">
                <a:solidFill>
                  <a:srgbClr val="103255"/>
                </a:solidFill>
              </a:rPr>
              <a:t>Officers are generally not bound by confidentiality laws.</a:t>
            </a:r>
          </a:p>
          <a:p>
            <a:pPr marL="914400" lvl="1" indent="-457200">
              <a:spcAft>
                <a:spcPts val="600"/>
              </a:spcAft>
              <a:buFont typeface="Courier New" panose="02070309020205020404" pitchFamily="49" charset="0"/>
              <a:buChar char="o"/>
            </a:pPr>
            <a:r>
              <a:rPr lang="en-US" sz="2700" dirty="0">
                <a:solidFill>
                  <a:srgbClr val="103255"/>
                </a:solidFill>
              </a:rPr>
              <a:t>Can share information with providers and family members.</a:t>
            </a:r>
          </a:p>
          <a:p>
            <a:pPr marL="457200" indent="-457200">
              <a:spcAft>
                <a:spcPts val="600"/>
              </a:spcAft>
              <a:buFont typeface="Arial" panose="020B0604020202020204" pitchFamily="34" charset="0"/>
              <a:buChar char="•"/>
            </a:pPr>
            <a:r>
              <a:rPr lang="en-US" sz="2700" dirty="0">
                <a:solidFill>
                  <a:srgbClr val="103255"/>
                </a:solidFill>
              </a:rPr>
              <a:t>Family members can provide information to the mental health provider, even if the mental health provider cannot release information or discuss the person’s treatment without express and informed consent. </a:t>
            </a:r>
          </a:p>
        </p:txBody>
      </p:sp>
      <p:pic>
        <p:nvPicPr>
          <p:cNvPr id="2" name="Picture 1">
            <a:extLst>
              <a:ext uri="{FF2B5EF4-FFF2-40B4-BE49-F238E27FC236}">
                <a16:creationId xmlns:a16="http://schemas.microsoft.com/office/drawing/2014/main" id="{DAB65CA0-3EE4-5294-DA96-80F0B85B88B1}"/>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3271" y="5915658"/>
            <a:ext cx="1781563" cy="80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428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a:noAutofit/>
          </a:bodyPr>
          <a:lstStyle/>
          <a:p>
            <a:r>
              <a:rPr lang="en-US" b="1" dirty="0">
                <a:solidFill>
                  <a:srgbClr val="FFFFFF"/>
                </a:solidFill>
                <a:latin typeface="+mn-lt"/>
              </a:rPr>
              <a:t>Civil Involuntary Commitment Law  </a:t>
            </a:r>
          </a:p>
        </p:txBody>
      </p:sp>
      <p:sp>
        <p:nvSpPr>
          <p:cNvPr id="2" name="TextBox 1">
            <a:extLst>
              <a:ext uri="{FF2B5EF4-FFF2-40B4-BE49-F238E27FC236}">
                <a16:creationId xmlns:a16="http://schemas.microsoft.com/office/drawing/2014/main" id="{4360EECB-4037-43A8-BA10-AE388F09ACB9}"/>
              </a:ext>
            </a:extLst>
          </p:cNvPr>
          <p:cNvSpPr txBox="1"/>
          <p:nvPr/>
        </p:nvSpPr>
        <p:spPr>
          <a:xfrm>
            <a:off x="541437" y="3154260"/>
            <a:ext cx="11109123" cy="1200329"/>
          </a:xfrm>
          <a:prstGeom prst="rect">
            <a:avLst/>
          </a:prstGeom>
          <a:noFill/>
        </p:spPr>
        <p:txBody>
          <a:bodyPr wrap="square" rtlCol="0">
            <a:spAutoFit/>
          </a:bodyPr>
          <a:lstStyle/>
          <a:p>
            <a:pPr algn="ctr">
              <a:spcAft>
                <a:spcPts val="600"/>
              </a:spcAft>
            </a:pPr>
            <a:r>
              <a:rPr lang="en-US" sz="3600" i="1" dirty="0">
                <a:solidFill>
                  <a:srgbClr val="5F0D14"/>
                </a:solidFill>
                <a:highlight>
                  <a:srgbClr val="FFFF00"/>
                </a:highlight>
              </a:rPr>
              <a:t>[placeholder for local presenter’s slides regarding state and local laws for civil involuntary commitment]</a:t>
            </a:r>
          </a:p>
        </p:txBody>
      </p:sp>
      <p:pic>
        <p:nvPicPr>
          <p:cNvPr id="5" name="Picture 4">
            <a:extLst>
              <a:ext uri="{FF2B5EF4-FFF2-40B4-BE49-F238E27FC236}">
                <a16:creationId xmlns:a16="http://schemas.microsoft.com/office/drawing/2014/main" id="{A27B0B04-F4FD-0509-930C-91B7E24B1D19}"/>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3271" y="5915658"/>
            <a:ext cx="1781563" cy="80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081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a:noAutofit/>
          </a:bodyPr>
          <a:lstStyle/>
          <a:p>
            <a:r>
              <a:rPr lang="en-US" b="1">
                <a:solidFill>
                  <a:srgbClr val="FFFFFF"/>
                </a:solidFill>
                <a:latin typeface="+mn-lt"/>
              </a:rPr>
              <a:t>Who Initiates?</a:t>
            </a:r>
          </a:p>
        </p:txBody>
      </p:sp>
      <p:sp>
        <p:nvSpPr>
          <p:cNvPr id="2" name="TextBox 1">
            <a:extLst>
              <a:ext uri="{FF2B5EF4-FFF2-40B4-BE49-F238E27FC236}">
                <a16:creationId xmlns:a16="http://schemas.microsoft.com/office/drawing/2014/main" id="{4360EECB-4037-43A8-BA10-AE388F09ACB9}"/>
              </a:ext>
            </a:extLst>
          </p:cNvPr>
          <p:cNvSpPr txBox="1"/>
          <p:nvPr/>
        </p:nvSpPr>
        <p:spPr>
          <a:xfrm>
            <a:off x="541437" y="3154260"/>
            <a:ext cx="11109123" cy="1446550"/>
          </a:xfrm>
          <a:prstGeom prst="rect">
            <a:avLst/>
          </a:prstGeom>
          <a:noFill/>
        </p:spPr>
        <p:txBody>
          <a:bodyPr wrap="square" rtlCol="0">
            <a:spAutoFit/>
          </a:bodyPr>
          <a:lstStyle/>
          <a:p>
            <a:pPr algn="ctr">
              <a:spcAft>
                <a:spcPts val="600"/>
              </a:spcAft>
            </a:pPr>
            <a:r>
              <a:rPr lang="en-US" sz="4400" i="1">
                <a:solidFill>
                  <a:srgbClr val="5F0D14"/>
                </a:solidFill>
              </a:rPr>
              <a:t>Who can initiate an involuntary commitment process according to state law?</a:t>
            </a:r>
          </a:p>
        </p:txBody>
      </p:sp>
      <p:pic>
        <p:nvPicPr>
          <p:cNvPr id="4" name="Picture 3">
            <a:extLst>
              <a:ext uri="{FF2B5EF4-FFF2-40B4-BE49-F238E27FC236}">
                <a16:creationId xmlns:a16="http://schemas.microsoft.com/office/drawing/2014/main" id="{C18BBEF8-0E91-B1FE-F080-1D21A7FA9D3C}"/>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3271" y="5915658"/>
            <a:ext cx="1781563" cy="80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615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a:noAutofit/>
          </a:bodyPr>
          <a:lstStyle/>
          <a:p>
            <a:r>
              <a:rPr lang="en-US" b="1">
                <a:solidFill>
                  <a:srgbClr val="FFFFFF"/>
                </a:solidFill>
                <a:latin typeface="+mn-lt"/>
              </a:rPr>
              <a:t>Report Writing</a:t>
            </a:r>
          </a:p>
        </p:txBody>
      </p:sp>
      <p:sp>
        <p:nvSpPr>
          <p:cNvPr id="4" name="TextBox 3">
            <a:extLst>
              <a:ext uri="{FF2B5EF4-FFF2-40B4-BE49-F238E27FC236}">
                <a16:creationId xmlns:a16="http://schemas.microsoft.com/office/drawing/2014/main" id="{5B120E30-E680-4473-9A86-7811A4C5DA2B}"/>
              </a:ext>
            </a:extLst>
          </p:cNvPr>
          <p:cNvSpPr txBox="1"/>
          <p:nvPr/>
        </p:nvSpPr>
        <p:spPr>
          <a:xfrm>
            <a:off x="541437" y="3011647"/>
            <a:ext cx="11109123" cy="1754326"/>
          </a:xfrm>
          <a:prstGeom prst="rect">
            <a:avLst/>
          </a:prstGeom>
          <a:noFill/>
        </p:spPr>
        <p:txBody>
          <a:bodyPr wrap="square" rtlCol="0">
            <a:spAutoFit/>
          </a:bodyPr>
          <a:lstStyle/>
          <a:p>
            <a:pPr algn="ctr">
              <a:spcAft>
                <a:spcPts val="600"/>
              </a:spcAft>
            </a:pPr>
            <a:r>
              <a:rPr lang="en-US" sz="3600" i="1">
                <a:solidFill>
                  <a:srgbClr val="5F0D14"/>
                </a:solidFill>
                <a:highlight>
                  <a:srgbClr val="FFFF00"/>
                </a:highlight>
              </a:rPr>
              <a:t>[placeholder for local presenter’s slides regarding report writing – fill in with the form or categories in a report that the officer will complete]</a:t>
            </a:r>
          </a:p>
        </p:txBody>
      </p:sp>
      <p:pic>
        <p:nvPicPr>
          <p:cNvPr id="2" name="Picture 1">
            <a:extLst>
              <a:ext uri="{FF2B5EF4-FFF2-40B4-BE49-F238E27FC236}">
                <a16:creationId xmlns:a16="http://schemas.microsoft.com/office/drawing/2014/main" id="{02403A3F-0E6A-3927-D325-3B11DB8AAF6B}"/>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3271" y="5915658"/>
            <a:ext cx="1781563" cy="80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80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a:noAutofit/>
          </a:bodyPr>
          <a:lstStyle/>
          <a:p>
            <a:r>
              <a:rPr lang="en-US" b="1" dirty="0">
                <a:solidFill>
                  <a:srgbClr val="FFFFFF"/>
                </a:solidFill>
                <a:latin typeface="+mn-lt"/>
              </a:rPr>
              <a:t>Transportation and Other Law Enforcement Requirements/Considerations</a:t>
            </a:r>
          </a:p>
        </p:txBody>
      </p:sp>
      <p:sp>
        <p:nvSpPr>
          <p:cNvPr id="4" name="TextBox 3">
            <a:extLst>
              <a:ext uri="{FF2B5EF4-FFF2-40B4-BE49-F238E27FC236}">
                <a16:creationId xmlns:a16="http://schemas.microsoft.com/office/drawing/2014/main" id="{2D307986-E3B6-4086-A990-995E3F6C87A2}"/>
              </a:ext>
            </a:extLst>
          </p:cNvPr>
          <p:cNvSpPr txBox="1"/>
          <p:nvPr/>
        </p:nvSpPr>
        <p:spPr>
          <a:xfrm>
            <a:off x="541437" y="2776755"/>
            <a:ext cx="11109123" cy="1754326"/>
          </a:xfrm>
          <a:prstGeom prst="rect">
            <a:avLst/>
          </a:prstGeom>
          <a:noFill/>
        </p:spPr>
        <p:txBody>
          <a:bodyPr wrap="square" rtlCol="0">
            <a:spAutoFit/>
          </a:bodyPr>
          <a:lstStyle/>
          <a:p>
            <a:pPr algn="ctr">
              <a:spcAft>
                <a:spcPts val="600"/>
              </a:spcAft>
            </a:pPr>
            <a:r>
              <a:rPr lang="en-US" sz="3600" i="1" dirty="0">
                <a:solidFill>
                  <a:srgbClr val="5F0D14"/>
                </a:solidFill>
                <a:highlight>
                  <a:srgbClr val="FFFF00"/>
                </a:highlight>
              </a:rPr>
              <a:t>[placeholder for local presenter’s slides according to statute, policy, and/or contract agreements between agencies]</a:t>
            </a:r>
          </a:p>
        </p:txBody>
      </p:sp>
      <p:pic>
        <p:nvPicPr>
          <p:cNvPr id="2" name="Picture 1">
            <a:extLst>
              <a:ext uri="{FF2B5EF4-FFF2-40B4-BE49-F238E27FC236}">
                <a16:creationId xmlns:a16="http://schemas.microsoft.com/office/drawing/2014/main" id="{B5D85649-F13F-6124-9B2D-B303224BA83D}"/>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3271" y="5915658"/>
            <a:ext cx="1781563" cy="80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980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a:noAutofit/>
          </a:bodyPr>
          <a:lstStyle/>
          <a:p>
            <a:r>
              <a:rPr lang="en-US" b="1">
                <a:solidFill>
                  <a:srgbClr val="FFFFFF"/>
                </a:solidFill>
                <a:latin typeface="+mn-lt"/>
              </a:rPr>
              <a:t>Civil Involuntary Commitment Process</a:t>
            </a:r>
          </a:p>
        </p:txBody>
      </p:sp>
      <p:sp>
        <p:nvSpPr>
          <p:cNvPr id="4" name="TextBox 3">
            <a:extLst>
              <a:ext uri="{FF2B5EF4-FFF2-40B4-BE49-F238E27FC236}">
                <a16:creationId xmlns:a16="http://schemas.microsoft.com/office/drawing/2014/main" id="{2D307986-E3B6-4086-A990-995E3F6C87A2}"/>
              </a:ext>
            </a:extLst>
          </p:cNvPr>
          <p:cNvSpPr txBox="1"/>
          <p:nvPr/>
        </p:nvSpPr>
        <p:spPr>
          <a:xfrm>
            <a:off x="541437" y="2776755"/>
            <a:ext cx="11109123" cy="2308324"/>
          </a:xfrm>
          <a:prstGeom prst="rect">
            <a:avLst/>
          </a:prstGeom>
          <a:noFill/>
        </p:spPr>
        <p:txBody>
          <a:bodyPr wrap="square" rtlCol="0">
            <a:spAutoFit/>
          </a:bodyPr>
          <a:lstStyle/>
          <a:p>
            <a:pPr algn="ctr">
              <a:spcAft>
                <a:spcPts val="600"/>
              </a:spcAft>
            </a:pPr>
            <a:r>
              <a:rPr lang="en-US" sz="3600" i="1">
                <a:solidFill>
                  <a:srgbClr val="5F0D14"/>
                </a:solidFill>
                <a:highlight>
                  <a:srgbClr val="FFFF00"/>
                </a:highlight>
              </a:rPr>
              <a:t>[placeholder for local presenter’s slides of a brief outline of the process from the time an officer drops the person off for an evaluation to discharge, including due process considerations and individual rights]</a:t>
            </a:r>
          </a:p>
        </p:txBody>
      </p:sp>
      <p:pic>
        <p:nvPicPr>
          <p:cNvPr id="2" name="Picture 1">
            <a:extLst>
              <a:ext uri="{FF2B5EF4-FFF2-40B4-BE49-F238E27FC236}">
                <a16:creationId xmlns:a16="http://schemas.microsoft.com/office/drawing/2014/main" id="{4833854F-7163-C448-213B-EE8855687448}"/>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3271" y="5915658"/>
            <a:ext cx="1781563" cy="80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290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E51417-58B7-40C9-8E7F-66994C633656}"/>
              </a:ext>
            </a:extLst>
          </p:cNvPr>
          <p:cNvSpPr>
            <a:spLocks noGrp="1"/>
          </p:cNvSpPr>
          <p:nvPr>
            <p:ph type="title"/>
          </p:nvPr>
        </p:nvSpPr>
        <p:spPr/>
        <p:txBody>
          <a:bodyPr>
            <a:noAutofit/>
          </a:bodyPr>
          <a:lstStyle/>
          <a:p>
            <a:r>
              <a:rPr lang="en-US" sz="4800" b="1" dirty="0">
                <a:solidFill>
                  <a:srgbClr val="FFFFFF"/>
                </a:solidFill>
                <a:latin typeface="+mn-lt"/>
              </a:rPr>
              <a:t>Module Overview – Part 1</a:t>
            </a:r>
          </a:p>
        </p:txBody>
      </p:sp>
      <p:pic>
        <p:nvPicPr>
          <p:cNvPr id="16" name="Graphic 15" descr="Checklist">
            <a:extLst>
              <a:ext uri="{FF2B5EF4-FFF2-40B4-BE49-F238E27FC236}">
                <a16:creationId xmlns:a16="http://schemas.microsoft.com/office/drawing/2014/main" id="{E57F235A-4245-4EFE-BAD3-B6C8518870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7165" y="1590674"/>
            <a:ext cx="4124325" cy="4124325"/>
          </a:xfrm>
          <a:prstGeom prst="rect">
            <a:avLst/>
          </a:prstGeom>
        </p:spPr>
      </p:pic>
      <p:sp>
        <p:nvSpPr>
          <p:cNvPr id="2" name="TextBox 1">
            <a:extLst>
              <a:ext uri="{FF2B5EF4-FFF2-40B4-BE49-F238E27FC236}">
                <a16:creationId xmlns:a16="http://schemas.microsoft.com/office/drawing/2014/main" id="{88089069-63D2-4A74-97F5-40C44ACBE4C0}"/>
              </a:ext>
            </a:extLst>
          </p:cNvPr>
          <p:cNvSpPr txBox="1"/>
          <p:nvPr/>
        </p:nvSpPr>
        <p:spPr>
          <a:xfrm>
            <a:off x="4281490" y="1590674"/>
            <a:ext cx="7144063" cy="486287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4000" dirty="0">
                <a:solidFill>
                  <a:srgbClr val="103255"/>
                </a:solidFill>
              </a:rPr>
              <a:t>The Legal Landscape</a:t>
            </a:r>
          </a:p>
          <a:p>
            <a:pPr marL="285750" indent="-285750">
              <a:spcAft>
                <a:spcPts val="600"/>
              </a:spcAft>
              <a:buFont typeface="Arial" panose="020B0604020202020204" pitchFamily="34" charset="0"/>
              <a:buChar char="•"/>
            </a:pPr>
            <a:r>
              <a:rPr lang="en-US" sz="4000" dirty="0">
                <a:solidFill>
                  <a:srgbClr val="103255"/>
                </a:solidFill>
              </a:rPr>
              <a:t>Defining Disability</a:t>
            </a:r>
          </a:p>
          <a:p>
            <a:pPr marL="285750" indent="-285750">
              <a:spcAft>
                <a:spcPts val="600"/>
              </a:spcAft>
              <a:buFont typeface="Arial" panose="020B0604020202020204" pitchFamily="34" charset="0"/>
              <a:buChar char="•"/>
            </a:pPr>
            <a:r>
              <a:rPr lang="en-US" sz="4000" dirty="0">
                <a:solidFill>
                  <a:srgbClr val="103255"/>
                </a:solidFill>
              </a:rPr>
              <a:t>U.S. Constitution</a:t>
            </a:r>
          </a:p>
          <a:p>
            <a:pPr marL="285750" indent="-285750">
              <a:spcAft>
                <a:spcPts val="600"/>
              </a:spcAft>
              <a:buFont typeface="Arial" panose="020B0604020202020204" pitchFamily="34" charset="0"/>
              <a:buChar char="•"/>
            </a:pPr>
            <a:r>
              <a:rPr lang="en-US" sz="4000" dirty="0">
                <a:solidFill>
                  <a:srgbClr val="103255"/>
                </a:solidFill>
              </a:rPr>
              <a:t>Disability Rights Laws</a:t>
            </a:r>
          </a:p>
          <a:p>
            <a:pPr marL="285750" indent="-285750">
              <a:spcAft>
                <a:spcPts val="600"/>
              </a:spcAft>
              <a:buFont typeface="Arial" panose="020B0604020202020204" pitchFamily="34" charset="0"/>
              <a:buChar char="•"/>
            </a:pPr>
            <a:r>
              <a:rPr lang="en-US" sz="4000" dirty="0">
                <a:solidFill>
                  <a:srgbClr val="103255"/>
                </a:solidFill>
              </a:rPr>
              <a:t>State Commitment Laws</a:t>
            </a:r>
          </a:p>
          <a:p>
            <a:pPr marL="285750" indent="-285750">
              <a:spcAft>
                <a:spcPts val="600"/>
              </a:spcAft>
              <a:buFont typeface="Arial" panose="020B0604020202020204" pitchFamily="34" charset="0"/>
              <a:buChar char="•"/>
            </a:pPr>
            <a:r>
              <a:rPr lang="en-US" sz="4000" dirty="0">
                <a:solidFill>
                  <a:srgbClr val="103255"/>
                </a:solidFill>
              </a:rPr>
              <a:t>Strategies for Avoiding Liability</a:t>
            </a:r>
          </a:p>
          <a:p>
            <a:pPr marL="285750" indent="-285750">
              <a:spcAft>
                <a:spcPts val="600"/>
              </a:spcAft>
              <a:buFont typeface="Arial" panose="020B0604020202020204" pitchFamily="34" charset="0"/>
              <a:buChar char="•"/>
            </a:pPr>
            <a:r>
              <a:rPr lang="en-US" sz="4000">
                <a:solidFill>
                  <a:srgbClr val="103255"/>
                </a:solidFill>
              </a:rPr>
              <a:t>Key Takeaways</a:t>
            </a:r>
          </a:p>
        </p:txBody>
      </p:sp>
      <p:grpSp>
        <p:nvGrpSpPr>
          <p:cNvPr id="14" name="Group 13">
            <a:extLst>
              <a:ext uri="{FF2B5EF4-FFF2-40B4-BE49-F238E27FC236}">
                <a16:creationId xmlns:a16="http://schemas.microsoft.com/office/drawing/2014/main" id="{FE942B61-9310-4DB1-A564-824997C5057B}"/>
              </a:ext>
              <a:ext uri="{C183D7F6-B498-43B3-948B-1728B52AA6E4}">
                <adec:decorative xmlns:adec="http://schemas.microsoft.com/office/drawing/2017/decorative" val="1"/>
              </a:ext>
            </a:extLst>
          </p:cNvPr>
          <p:cNvGrpSpPr/>
          <p:nvPr/>
        </p:nvGrpSpPr>
        <p:grpSpPr>
          <a:xfrm>
            <a:off x="3960816" y="820368"/>
            <a:ext cx="141307" cy="5229455"/>
            <a:chOff x="4289290" y="850837"/>
            <a:chExt cx="141307" cy="5229455"/>
          </a:xfrm>
        </p:grpSpPr>
        <p:cxnSp>
          <p:nvCxnSpPr>
            <p:cNvPr id="8" name="Straight Connector 7">
              <a:extLst>
                <a:ext uri="{FF2B5EF4-FFF2-40B4-BE49-F238E27FC236}">
                  <a16:creationId xmlns:a16="http://schemas.microsoft.com/office/drawing/2014/main" id="{4A3E6069-ABFC-4DE3-A555-6D5FA6E8B749}"/>
                </a:ext>
              </a:extLst>
            </p:cNvPr>
            <p:cNvCxnSpPr/>
            <p:nvPr/>
          </p:nvCxnSpPr>
          <p:spPr>
            <a:xfrm rot="5400000">
              <a:off x="1785294" y="3421587"/>
              <a:ext cx="5141499" cy="0"/>
            </a:xfrm>
            <a:prstGeom prst="line">
              <a:avLst/>
            </a:prstGeom>
            <a:solidFill>
              <a:srgbClr val="103255"/>
            </a:solidFill>
            <a:ln w="28575">
              <a:solidFill>
                <a:srgbClr val="103255"/>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C38C530-B0DF-4340-A9BF-2901636FAB18}"/>
                </a:ext>
              </a:extLst>
            </p:cNvPr>
            <p:cNvSpPr/>
            <p:nvPr/>
          </p:nvSpPr>
          <p:spPr>
            <a:xfrm rot="5400000">
              <a:off x="4292160" y="5941855"/>
              <a:ext cx="135567" cy="141307"/>
            </a:xfrm>
            <a:prstGeom prst="rect">
              <a:avLst/>
            </a:prstGeom>
            <a:solidFill>
              <a:srgbClr val="103255"/>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22A556C6-DC71-E88F-48AF-24BE914E736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3271" y="5915658"/>
            <a:ext cx="1781563" cy="80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609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a:noAutofit/>
          </a:bodyPr>
          <a:lstStyle/>
          <a:p>
            <a:r>
              <a:rPr lang="en-US" b="1">
                <a:solidFill>
                  <a:srgbClr val="FFFFFF"/>
                </a:solidFill>
                <a:latin typeface="+mn-lt"/>
              </a:rPr>
              <a:t>Important Reminders</a:t>
            </a:r>
          </a:p>
        </p:txBody>
      </p:sp>
      <p:sp>
        <p:nvSpPr>
          <p:cNvPr id="4" name="TextBox 3">
            <a:extLst>
              <a:ext uri="{FF2B5EF4-FFF2-40B4-BE49-F238E27FC236}">
                <a16:creationId xmlns:a16="http://schemas.microsoft.com/office/drawing/2014/main" id="{2D307986-E3B6-4086-A990-995E3F6C87A2}"/>
              </a:ext>
            </a:extLst>
          </p:cNvPr>
          <p:cNvSpPr txBox="1"/>
          <p:nvPr/>
        </p:nvSpPr>
        <p:spPr>
          <a:xfrm>
            <a:off x="490662" y="1870744"/>
            <a:ext cx="11109123" cy="4339650"/>
          </a:xfrm>
          <a:prstGeom prst="rect">
            <a:avLst/>
          </a:prstGeom>
          <a:noFill/>
        </p:spPr>
        <p:txBody>
          <a:bodyPr wrap="square" rtlCol="0">
            <a:spAutoFit/>
          </a:bodyPr>
          <a:lstStyle/>
          <a:p>
            <a:pPr marL="571500" indent="-571500">
              <a:spcAft>
                <a:spcPts val="600"/>
              </a:spcAft>
              <a:buFont typeface="Arial" panose="020B0604020202020204" pitchFamily="34" charset="0"/>
              <a:buChar char="•"/>
            </a:pPr>
            <a:r>
              <a:rPr lang="en-US" sz="3200" dirty="0">
                <a:solidFill>
                  <a:srgbClr val="103255"/>
                </a:solidFill>
              </a:rPr>
              <a:t>The civil involuntary commitment law can be used by officers to take a person into custody for a mental health evaluation.</a:t>
            </a:r>
          </a:p>
          <a:p>
            <a:pPr marL="571500" indent="-571500">
              <a:spcAft>
                <a:spcPts val="600"/>
              </a:spcAft>
              <a:buFont typeface="Arial" panose="020B0604020202020204" pitchFamily="34" charset="0"/>
              <a:buChar char="•"/>
            </a:pPr>
            <a:r>
              <a:rPr lang="en-US" sz="3200" dirty="0">
                <a:solidFill>
                  <a:srgbClr val="103255"/>
                </a:solidFill>
              </a:rPr>
              <a:t>It should be used as a </a:t>
            </a:r>
            <a:r>
              <a:rPr lang="en-US" sz="3200" b="1" dirty="0">
                <a:solidFill>
                  <a:srgbClr val="103255"/>
                </a:solidFill>
              </a:rPr>
              <a:t>last resort</a:t>
            </a:r>
            <a:r>
              <a:rPr lang="en-US" sz="3200" dirty="0">
                <a:solidFill>
                  <a:srgbClr val="103255"/>
                </a:solidFill>
              </a:rPr>
              <a:t>.</a:t>
            </a:r>
          </a:p>
          <a:p>
            <a:pPr marL="571500" indent="-571500">
              <a:spcAft>
                <a:spcPts val="600"/>
              </a:spcAft>
              <a:buFont typeface="Arial" panose="020B0604020202020204" pitchFamily="34" charset="0"/>
              <a:buChar char="•"/>
            </a:pPr>
            <a:r>
              <a:rPr lang="en-US" sz="3200" dirty="0">
                <a:solidFill>
                  <a:srgbClr val="103255"/>
                </a:solidFill>
              </a:rPr>
              <a:t>Officers should explore less restrictive interventions appropriate to the person’s needs.</a:t>
            </a:r>
          </a:p>
          <a:p>
            <a:pPr marL="1028700" lvl="1" indent="-571500">
              <a:spcAft>
                <a:spcPts val="600"/>
              </a:spcAft>
              <a:buFont typeface="Courier New" panose="02070309020205020404" pitchFamily="49" charset="0"/>
              <a:buChar char="o"/>
            </a:pPr>
            <a:r>
              <a:rPr lang="en-US" sz="3200" dirty="0">
                <a:solidFill>
                  <a:srgbClr val="103255"/>
                </a:solidFill>
              </a:rPr>
              <a:t>Including de-escalation and/or engagement with community resources to resolve on-scene.</a:t>
            </a:r>
          </a:p>
          <a:p>
            <a:pPr marL="571500" indent="-571500">
              <a:spcAft>
                <a:spcPts val="600"/>
              </a:spcAft>
              <a:buFont typeface="Arial" panose="020B0604020202020204" pitchFamily="34" charset="0"/>
              <a:buChar char="•"/>
            </a:pPr>
            <a:r>
              <a:rPr lang="en-US" sz="3200" dirty="0">
                <a:solidFill>
                  <a:srgbClr val="103255"/>
                </a:solidFill>
              </a:rPr>
              <a:t>When in doubt, seek guidance from a supervisor.</a:t>
            </a:r>
            <a:endParaRPr lang="en-US" sz="3200" i="1" dirty="0">
              <a:solidFill>
                <a:srgbClr val="5F0D14"/>
              </a:solidFill>
              <a:highlight>
                <a:srgbClr val="FFFF00"/>
              </a:highlight>
            </a:endParaRPr>
          </a:p>
        </p:txBody>
      </p:sp>
      <p:pic>
        <p:nvPicPr>
          <p:cNvPr id="2" name="Picture 1">
            <a:extLst>
              <a:ext uri="{FF2B5EF4-FFF2-40B4-BE49-F238E27FC236}">
                <a16:creationId xmlns:a16="http://schemas.microsoft.com/office/drawing/2014/main" id="{631B3886-E4DF-2CE2-4324-6739C911C4DE}"/>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3271" y="5915658"/>
            <a:ext cx="1781563" cy="80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053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a:noAutofit/>
          </a:bodyPr>
          <a:lstStyle/>
          <a:p>
            <a:r>
              <a:rPr lang="en-US" b="1" dirty="0">
                <a:solidFill>
                  <a:srgbClr val="FFFFFF"/>
                </a:solidFill>
                <a:latin typeface="+mn-lt"/>
              </a:rPr>
              <a:t>Officer Liability</a:t>
            </a:r>
          </a:p>
        </p:txBody>
      </p:sp>
      <p:sp>
        <p:nvSpPr>
          <p:cNvPr id="4" name="TextBox 3">
            <a:extLst>
              <a:ext uri="{FF2B5EF4-FFF2-40B4-BE49-F238E27FC236}">
                <a16:creationId xmlns:a16="http://schemas.microsoft.com/office/drawing/2014/main" id="{2D307986-E3B6-4086-A990-995E3F6C87A2}"/>
              </a:ext>
            </a:extLst>
          </p:cNvPr>
          <p:cNvSpPr txBox="1"/>
          <p:nvPr/>
        </p:nvSpPr>
        <p:spPr>
          <a:xfrm>
            <a:off x="490662" y="1870744"/>
            <a:ext cx="6413477" cy="3354765"/>
          </a:xfrm>
          <a:prstGeom prst="rect">
            <a:avLst/>
          </a:prstGeom>
          <a:noFill/>
        </p:spPr>
        <p:txBody>
          <a:bodyPr wrap="square" rtlCol="0">
            <a:spAutoFit/>
          </a:bodyPr>
          <a:lstStyle/>
          <a:p>
            <a:pPr marL="685800" indent="-685800">
              <a:spcAft>
                <a:spcPts val="1200"/>
              </a:spcAft>
              <a:buFont typeface="Arial" panose="020B0604020202020204" pitchFamily="34" charset="0"/>
              <a:buChar char="•"/>
            </a:pPr>
            <a:r>
              <a:rPr lang="en-US" sz="4800" dirty="0">
                <a:solidFill>
                  <a:srgbClr val="103255"/>
                </a:solidFill>
              </a:rPr>
              <a:t>Assault and battery</a:t>
            </a:r>
          </a:p>
          <a:p>
            <a:pPr marL="685800" indent="-685800">
              <a:spcAft>
                <a:spcPts val="1200"/>
              </a:spcAft>
              <a:buFont typeface="Arial" panose="020B0604020202020204" pitchFamily="34" charset="0"/>
              <a:buChar char="•"/>
            </a:pPr>
            <a:r>
              <a:rPr lang="en-US" sz="4800" dirty="0">
                <a:solidFill>
                  <a:srgbClr val="103255"/>
                </a:solidFill>
              </a:rPr>
              <a:t>False arrest</a:t>
            </a:r>
          </a:p>
          <a:p>
            <a:pPr marL="685800" indent="-685800">
              <a:spcAft>
                <a:spcPts val="1200"/>
              </a:spcAft>
              <a:buFont typeface="Arial" panose="020B0604020202020204" pitchFamily="34" charset="0"/>
              <a:buChar char="•"/>
            </a:pPr>
            <a:r>
              <a:rPr lang="en-US" sz="4800" dirty="0">
                <a:solidFill>
                  <a:srgbClr val="103255"/>
                </a:solidFill>
              </a:rPr>
              <a:t>Intentional infliction of emotional distress</a:t>
            </a:r>
            <a:endParaRPr lang="en-US" sz="4800" dirty="0">
              <a:solidFill>
                <a:srgbClr val="5F0D14"/>
              </a:solidFill>
            </a:endParaRPr>
          </a:p>
        </p:txBody>
      </p:sp>
      <p:pic>
        <p:nvPicPr>
          <p:cNvPr id="2050" name="Picture 2" descr="Statue representing the scales of justice ">
            <a:extLst>
              <a:ext uri="{FF2B5EF4-FFF2-40B4-BE49-F238E27FC236}">
                <a16:creationId xmlns:a16="http://schemas.microsoft.com/office/drawing/2014/main" id="{32FA619A-0360-4134-9FBC-AC0EB47F0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7470" y="1870744"/>
            <a:ext cx="2653576" cy="3813523"/>
          </a:xfrm>
          <a:prstGeom prst="rect">
            <a:avLst/>
          </a:prstGeom>
          <a:noFill/>
          <a:ln w="19050">
            <a:solidFill>
              <a:srgbClr val="306E36"/>
            </a:solidFill>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BDC19B9-3AA4-FB50-FF59-04655745089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3271" y="5915658"/>
            <a:ext cx="1781563" cy="80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433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a:noAutofit/>
          </a:bodyPr>
          <a:lstStyle/>
          <a:p>
            <a:r>
              <a:rPr lang="en-US" b="1" dirty="0">
                <a:solidFill>
                  <a:srgbClr val="FFFFFF"/>
                </a:solidFill>
                <a:latin typeface="+mn-lt"/>
              </a:rPr>
              <a:t>Strategies for Avoiding Liability </a:t>
            </a:r>
          </a:p>
        </p:txBody>
      </p:sp>
      <p:sp>
        <p:nvSpPr>
          <p:cNvPr id="4" name="TextBox 3">
            <a:extLst>
              <a:ext uri="{FF2B5EF4-FFF2-40B4-BE49-F238E27FC236}">
                <a16:creationId xmlns:a16="http://schemas.microsoft.com/office/drawing/2014/main" id="{2D307986-E3B6-4086-A990-995E3F6C87A2}"/>
              </a:ext>
            </a:extLst>
          </p:cNvPr>
          <p:cNvSpPr txBox="1"/>
          <p:nvPr/>
        </p:nvSpPr>
        <p:spPr>
          <a:xfrm>
            <a:off x="370114" y="1571419"/>
            <a:ext cx="11621913" cy="4708981"/>
          </a:xfrm>
          <a:prstGeom prst="rect">
            <a:avLst/>
          </a:prstGeom>
          <a:noFill/>
        </p:spPr>
        <p:txBody>
          <a:bodyPr wrap="square" rtlCol="0">
            <a:spAutoFit/>
          </a:bodyPr>
          <a:lstStyle/>
          <a:p>
            <a:pPr marL="685800" indent="-685800">
              <a:spcAft>
                <a:spcPts val="1200"/>
              </a:spcAft>
              <a:buFont typeface="Arial" panose="020B0604020202020204" pitchFamily="34" charset="0"/>
              <a:buChar char="•"/>
            </a:pPr>
            <a:r>
              <a:rPr lang="en-US" sz="3000" dirty="0">
                <a:solidFill>
                  <a:srgbClr val="103255"/>
                </a:solidFill>
              </a:rPr>
              <a:t>Assume disability.</a:t>
            </a:r>
          </a:p>
          <a:p>
            <a:pPr marL="685800" indent="-685800">
              <a:spcAft>
                <a:spcPts val="1200"/>
              </a:spcAft>
              <a:buFont typeface="Arial" panose="020B0604020202020204" pitchFamily="34" charset="0"/>
              <a:buChar char="•"/>
            </a:pPr>
            <a:r>
              <a:rPr lang="en-US" sz="3000" dirty="0">
                <a:solidFill>
                  <a:srgbClr val="103255"/>
                </a:solidFill>
              </a:rPr>
              <a:t>Ensure effective communication and make reasonable modifications.</a:t>
            </a:r>
          </a:p>
          <a:p>
            <a:pPr marL="1143000" lvl="1" indent="-685800">
              <a:spcAft>
                <a:spcPts val="1200"/>
              </a:spcAft>
              <a:buFont typeface="Courier New" panose="02070309020205020404" pitchFamily="49" charset="0"/>
              <a:buChar char="o"/>
            </a:pPr>
            <a:r>
              <a:rPr lang="en-US" sz="3000" dirty="0">
                <a:solidFill>
                  <a:srgbClr val="103255"/>
                </a:solidFill>
              </a:rPr>
              <a:t>De-escalation</a:t>
            </a:r>
          </a:p>
          <a:p>
            <a:pPr marL="685800" indent="-685800">
              <a:spcAft>
                <a:spcPts val="1200"/>
              </a:spcAft>
              <a:buFont typeface="Arial" panose="020B0604020202020204" pitchFamily="34" charset="0"/>
              <a:buChar char="•"/>
            </a:pPr>
            <a:r>
              <a:rPr lang="en-US" sz="3000" dirty="0">
                <a:solidFill>
                  <a:srgbClr val="103255"/>
                </a:solidFill>
              </a:rPr>
              <a:t>Seek guidance from a person’s family/friends and/or community resources.</a:t>
            </a:r>
          </a:p>
          <a:p>
            <a:pPr marL="685800" indent="-685800">
              <a:spcAft>
                <a:spcPts val="1200"/>
              </a:spcAft>
              <a:buFont typeface="Arial" panose="020B0604020202020204" pitchFamily="34" charset="0"/>
              <a:buChar char="•"/>
            </a:pPr>
            <a:r>
              <a:rPr lang="en-US" sz="3000" dirty="0">
                <a:solidFill>
                  <a:srgbClr val="103255"/>
                </a:solidFill>
              </a:rPr>
              <a:t>Consult a supervisor for assistance.</a:t>
            </a:r>
          </a:p>
          <a:p>
            <a:pPr marL="685800" indent="-685800">
              <a:spcAft>
                <a:spcPts val="1200"/>
              </a:spcAft>
              <a:buFont typeface="Arial" panose="020B0604020202020204" pitchFamily="34" charset="0"/>
              <a:buChar char="•"/>
            </a:pPr>
            <a:r>
              <a:rPr lang="en-US" sz="3000" dirty="0">
                <a:solidFill>
                  <a:srgbClr val="103255"/>
                </a:solidFill>
              </a:rPr>
              <a:t>Document, document, document.</a:t>
            </a:r>
          </a:p>
          <a:p>
            <a:pPr marL="685800" indent="-685800">
              <a:spcAft>
                <a:spcPts val="1200"/>
              </a:spcAft>
              <a:buFont typeface="Arial" panose="020B0604020202020204" pitchFamily="34" charset="0"/>
              <a:buChar char="•"/>
            </a:pPr>
            <a:r>
              <a:rPr lang="en-US" sz="3000" dirty="0">
                <a:solidFill>
                  <a:srgbClr val="103255"/>
                </a:solidFill>
              </a:rPr>
              <a:t>Become familiar with local disability resources.</a:t>
            </a:r>
          </a:p>
        </p:txBody>
      </p:sp>
      <p:pic>
        <p:nvPicPr>
          <p:cNvPr id="2" name="Picture 1">
            <a:extLst>
              <a:ext uri="{FF2B5EF4-FFF2-40B4-BE49-F238E27FC236}">
                <a16:creationId xmlns:a16="http://schemas.microsoft.com/office/drawing/2014/main" id="{CFA3A50C-996C-0F0A-EEC6-91260ACF268C}"/>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3271" y="5915658"/>
            <a:ext cx="1781563" cy="80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776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a:noAutofit/>
          </a:bodyPr>
          <a:lstStyle/>
          <a:p>
            <a:r>
              <a:rPr lang="en-US" b="1">
                <a:solidFill>
                  <a:srgbClr val="FFFFFF"/>
                </a:solidFill>
                <a:latin typeface="+mn-lt"/>
              </a:rPr>
              <a:t>Key Takeaways</a:t>
            </a:r>
          </a:p>
        </p:txBody>
      </p:sp>
      <p:sp>
        <p:nvSpPr>
          <p:cNvPr id="4" name="TextBox 3">
            <a:extLst>
              <a:ext uri="{FF2B5EF4-FFF2-40B4-BE49-F238E27FC236}">
                <a16:creationId xmlns:a16="http://schemas.microsoft.com/office/drawing/2014/main" id="{2D307986-E3B6-4086-A990-995E3F6C87A2}"/>
              </a:ext>
            </a:extLst>
          </p:cNvPr>
          <p:cNvSpPr txBox="1"/>
          <p:nvPr/>
        </p:nvSpPr>
        <p:spPr>
          <a:xfrm>
            <a:off x="465495" y="1417738"/>
            <a:ext cx="11480428" cy="5170646"/>
          </a:xfrm>
          <a:prstGeom prst="rect">
            <a:avLst/>
          </a:prstGeom>
          <a:noFill/>
        </p:spPr>
        <p:txBody>
          <a:bodyPr wrap="square" rtlCol="0">
            <a:spAutoFit/>
          </a:bodyPr>
          <a:lstStyle/>
          <a:p>
            <a:pPr marL="685800" indent="-685800">
              <a:spcAft>
                <a:spcPts val="1200"/>
              </a:spcAft>
              <a:buFont typeface="Arial" panose="020B0604020202020204" pitchFamily="34" charset="0"/>
              <a:buChar char="•"/>
            </a:pPr>
            <a:r>
              <a:rPr lang="en-US" sz="2700" dirty="0">
                <a:solidFill>
                  <a:srgbClr val="103255"/>
                </a:solidFill>
              </a:rPr>
              <a:t>There are a variety of laws that affect interactions with individuals experiencing a crisis.</a:t>
            </a:r>
          </a:p>
          <a:p>
            <a:pPr marL="685800" indent="-685800">
              <a:spcAft>
                <a:spcPts val="1200"/>
              </a:spcAft>
              <a:buFont typeface="Arial" panose="020B0604020202020204" pitchFamily="34" charset="0"/>
              <a:buChar char="•"/>
            </a:pPr>
            <a:r>
              <a:rPr lang="en-US" sz="2700" dirty="0">
                <a:solidFill>
                  <a:srgbClr val="103255"/>
                </a:solidFill>
              </a:rPr>
              <a:t>Many people experiencing a crisis qualify as a person with a disability.</a:t>
            </a:r>
          </a:p>
          <a:p>
            <a:pPr marL="685800" indent="-685800">
              <a:spcAft>
                <a:spcPts val="1200"/>
              </a:spcAft>
              <a:buFont typeface="Arial" panose="020B0604020202020204" pitchFamily="34" charset="0"/>
              <a:buChar char="•"/>
            </a:pPr>
            <a:r>
              <a:rPr lang="en-US" sz="2700" dirty="0">
                <a:solidFill>
                  <a:srgbClr val="103255"/>
                </a:solidFill>
              </a:rPr>
              <a:t>Officers have responsibilities to ensure a person’s rights are protected and to avoid discrimination on the basis of disability.</a:t>
            </a:r>
          </a:p>
          <a:p>
            <a:pPr marL="685800" indent="-685800">
              <a:spcAft>
                <a:spcPts val="1200"/>
              </a:spcAft>
              <a:buFont typeface="Arial" panose="020B0604020202020204" pitchFamily="34" charset="0"/>
              <a:buChar char="•"/>
            </a:pPr>
            <a:r>
              <a:rPr lang="en-US" sz="2700" dirty="0">
                <a:solidFill>
                  <a:srgbClr val="103255"/>
                </a:solidFill>
              </a:rPr>
              <a:t>Civil commitment is a last-resort option and should only be used if there are no less restrictive alternatives appropriate to the person’s needs.</a:t>
            </a:r>
          </a:p>
          <a:p>
            <a:pPr marL="685800" indent="-685800">
              <a:spcAft>
                <a:spcPts val="1200"/>
              </a:spcAft>
              <a:buFont typeface="Arial" panose="020B0604020202020204" pitchFamily="34" charset="0"/>
              <a:buChar char="•"/>
            </a:pPr>
            <a:r>
              <a:rPr lang="en-US" sz="2700" dirty="0">
                <a:solidFill>
                  <a:srgbClr val="103255"/>
                </a:solidFill>
              </a:rPr>
              <a:t>When in doubt, seek guidance from a supervisor.</a:t>
            </a:r>
          </a:p>
          <a:p>
            <a:pPr marL="685800" indent="-685800">
              <a:spcAft>
                <a:spcPts val="1200"/>
              </a:spcAft>
              <a:buFont typeface="Arial" panose="020B0604020202020204" pitchFamily="34" charset="0"/>
              <a:buChar char="•"/>
            </a:pPr>
            <a:r>
              <a:rPr lang="en-US" sz="2700" dirty="0">
                <a:solidFill>
                  <a:srgbClr val="103255"/>
                </a:solidFill>
              </a:rPr>
              <a:t>There are many strategies to help an officer avoid potential liability, including de-escalation and documentation.</a:t>
            </a:r>
          </a:p>
        </p:txBody>
      </p:sp>
      <p:pic>
        <p:nvPicPr>
          <p:cNvPr id="2" name="Picture 1">
            <a:extLst>
              <a:ext uri="{FF2B5EF4-FFF2-40B4-BE49-F238E27FC236}">
                <a16:creationId xmlns:a16="http://schemas.microsoft.com/office/drawing/2014/main" id="{2C2D091F-DBB0-6A31-5174-4B42BC47E7AD}"/>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3271" y="5915658"/>
            <a:ext cx="1781563" cy="80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577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a:noAutofit/>
          </a:bodyPr>
          <a:lstStyle/>
          <a:p>
            <a:r>
              <a:rPr lang="en-US" b="1">
                <a:solidFill>
                  <a:srgbClr val="FFFFFF"/>
                </a:solidFill>
                <a:latin typeface="+mn-lt"/>
              </a:rPr>
              <a:t>Practical Tips</a:t>
            </a:r>
          </a:p>
        </p:txBody>
      </p:sp>
      <p:sp>
        <p:nvSpPr>
          <p:cNvPr id="4" name="TextBox 3">
            <a:extLst>
              <a:ext uri="{FF2B5EF4-FFF2-40B4-BE49-F238E27FC236}">
                <a16:creationId xmlns:a16="http://schemas.microsoft.com/office/drawing/2014/main" id="{2D307986-E3B6-4086-A990-995E3F6C87A2}"/>
              </a:ext>
            </a:extLst>
          </p:cNvPr>
          <p:cNvSpPr txBox="1"/>
          <p:nvPr/>
        </p:nvSpPr>
        <p:spPr>
          <a:xfrm>
            <a:off x="592214" y="1493239"/>
            <a:ext cx="8577838" cy="4585871"/>
          </a:xfrm>
          <a:prstGeom prst="rect">
            <a:avLst/>
          </a:prstGeom>
          <a:noFill/>
        </p:spPr>
        <p:txBody>
          <a:bodyPr wrap="square" rtlCol="0">
            <a:spAutoFit/>
          </a:bodyPr>
          <a:lstStyle/>
          <a:p>
            <a:pPr marL="685800" indent="-685800">
              <a:spcAft>
                <a:spcPts val="1200"/>
              </a:spcAft>
              <a:buFont typeface="Arial" panose="020B0604020202020204" pitchFamily="34" charset="0"/>
              <a:buChar char="•"/>
            </a:pPr>
            <a:r>
              <a:rPr lang="en-US" sz="4200" dirty="0">
                <a:solidFill>
                  <a:srgbClr val="103255"/>
                </a:solidFill>
              </a:rPr>
              <a:t>Assume disability.</a:t>
            </a:r>
          </a:p>
          <a:p>
            <a:pPr marL="685800" indent="-685800">
              <a:spcAft>
                <a:spcPts val="1200"/>
              </a:spcAft>
              <a:buFont typeface="Arial" panose="020B0604020202020204" pitchFamily="34" charset="0"/>
              <a:buChar char="•"/>
            </a:pPr>
            <a:r>
              <a:rPr lang="en-US" sz="4200" dirty="0">
                <a:solidFill>
                  <a:srgbClr val="103255"/>
                </a:solidFill>
              </a:rPr>
              <a:t>Don’t discriminate, de-escalate.</a:t>
            </a:r>
          </a:p>
          <a:p>
            <a:pPr marL="685800" indent="-685800">
              <a:spcAft>
                <a:spcPts val="1200"/>
              </a:spcAft>
              <a:buFont typeface="Arial" panose="020B0604020202020204" pitchFamily="34" charset="0"/>
              <a:buChar char="•"/>
            </a:pPr>
            <a:r>
              <a:rPr lang="en-US" sz="4200" dirty="0">
                <a:solidFill>
                  <a:srgbClr val="103255"/>
                </a:solidFill>
              </a:rPr>
              <a:t>Prioritize safety for all. </a:t>
            </a:r>
          </a:p>
          <a:p>
            <a:pPr marL="685800" indent="-685800">
              <a:spcAft>
                <a:spcPts val="1200"/>
              </a:spcAft>
              <a:buFont typeface="Arial" panose="020B0604020202020204" pitchFamily="34" charset="0"/>
              <a:buChar char="•"/>
            </a:pPr>
            <a:r>
              <a:rPr lang="en-US" sz="4200" dirty="0">
                <a:solidFill>
                  <a:srgbClr val="103255"/>
                </a:solidFill>
              </a:rPr>
              <a:t>Utilize community resources/try to resolve on scene.</a:t>
            </a:r>
          </a:p>
          <a:p>
            <a:pPr marL="685800" indent="-685800">
              <a:spcAft>
                <a:spcPts val="1200"/>
              </a:spcAft>
              <a:buFont typeface="Arial" panose="020B0604020202020204" pitchFamily="34" charset="0"/>
              <a:buChar char="•"/>
            </a:pPr>
            <a:r>
              <a:rPr lang="en-US" sz="4200" dirty="0">
                <a:solidFill>
                  <a:srgbClr val="103255"/>
                </a:solidFill>
              </a:rPr>
              <a:t>Document, document</a:t>
            </a:r>
            <a:r>
              <a:rPr lang="en-US" sz="4200">
                <a:solidFill>
                  <a:srgbClr val="103255"/>
                </a:solidFill>
              </a:rPr>
              <a:t>, document. </a:t>
            </a:r>
            <a:endParaRPr lang="en-US" sz="4200" dirty="0">
              <a:solidFill>
                <a:srgbClr val="103255"/>
              </a:solidFill>
            </a:endParaRPr>
          </a:p>
        </p:txBody>
      </p:sp>
      <p:sp>
        <p:nvSpPr>
          <p:cNvPr id="5" name="Rectangle 4" descr="Quick tips">
            <a:extLst>
              <a:ext uri="{FF2B5EF4-FFF2-40B4-BE49-F238E27FC236}">
                <a16:creationId xmlns:a16="http://schemas.microsoft.com/office/drawing/2014/main" id="{C0A884C6-FBE5-4812-A30C-E66D015F3F8E}"/>
              </a:ext>
            </a:extLst>
          </p:cNvPr>
          <p:cNvSpPr/>
          <p:nvPr/>
        </p:nvSpPr>
        <p:spPr>
          <a:xfrm rot="5400000">
            <a:off x="8892595" y="3190698"/>
            <a:ext cx="4502913" cy="1107996"/>
          </a:xfrm>
          <a:prstGeom prst="rect">
            <a:avLst/>
          </a:prstGeom>
          <a:noFill/>
        </p:spPr>
        <p:txBody>
          <a:bodyPr wrap="square" lIns="91440" tIns="45720" rIns="91440" bIns="45720">
            <a:spAutoFit/>
          </a:bodyPr>
          <a:lstStyle/>
          <a:p>
            <a:pPr algn="ctr"/>
            <a:r>
              <a:rPr lang="en-US" sz="6600" b="1" cap="none" spc="0" dirty="0">
                <a:ln w="13462">
                  <a:solidFill>
                    <a:schemeClr val="bg1"/>
                  </a:solidFill>
                  <a:prstDash val="solid"/>
                </a:ln>
                <a:solidFill>
                  <a:srgbClr val="306E36"/>
                </a:solidFill>
                <a:effectLst>
                  <a:outerShdw dist="38100" dir="2700000" algn="bl" rotWithShape="0">
                    <a:srgbClr val="103255"/>
                  </a:outerShdw>
                </a:effectLst>
              </a:rPr>
              <a:t>QUICK TIPS</a:t>
            </a:r>
          </a:p>
        </p:txBody>
      </p:sp>
      <p:pic>
        <p:nvPicPr>
          <p:cNvPr id="2" name="Picture 1">
            <a:extLst>
              <a:ext uri="{FF2B5EF4-FFF2-40B4-BE49-F238E27FC236}">
                <a16:creationId xmlns:a16="http://schemas.microsoft.com/office/drawing/2014/main" id="{5C6F6C8D-E9BA-23B6-0069-4AAF98303E74}"/>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3271" y="5915658"/>
            <a:ext cx="1781563" cy="80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3449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770133-8B50-706C-F9CE-78BC6668C8A5}"/>
              </a:ext>
            </a:extLst>
          </p:cNvPr>
          <p:cNvSpPr>
            <a:spLocks noGrp="1"/>
          </p:cNvSpPr>
          <p:nvPr>
            <p:ph type="ctrTitle"/>
          </p:nvPr>
        </p:nvSpPr>
        <p:spPr/>
        <p:txBody>
          <a:bodyPr/>
          <a:lstStyle/>
          <a:p>
            <a:r>
              <a:rPr kumimoji="0" lang="en-US" sz="4800" b="1" i="0" u="none" strike="noStrike" kern="1200" cap="none" spc="0" normalizeH="0" baseline="0" noProof="0" dirty="0">
                <a:ln>
                  <a:noFill/>
                </a:ln>
                <a:solidFill>
                  <a:srgbClr val="103255"/>
                </a:solidFill>
                <a:effectLst/>
                <a:uLnTx/>
                <a:uFillTx/>
                <a:latin typeface="Calibri" panose="020F0502020204030204"/>
                <a:ea typeface="+mj-ea"/>
                <a:cs typeface="+mj-cs"/>
              </a:rPr>
              <a:t>Module Wrap-Up </a:t>
            </a:r>
            <a:endParaRPr lang="en-US" dirty="0"/>
          </a:p>
        </p:txBody>
      </p:sp>
      <p:pic>
        <p:nvPicPr>
          <p:cNvPr id="6" name="Picture 5" descr="The Academic Training To Inform Police Responses logo.">
            <a:extLst>
              <a:ext uri="{FF2B5EF4-FFF2-40B4-BE49-F238E27FC236}">
                <a16:creationId xmlns:a16="http://schemas.microsoft.com/office/drawing/2014/main" id="{C5448E32-81EE-730E-C1A4-7B228BCC6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969" y="2193264"/>
            <a:ext cx="1829327" cy="1827802"/>
          </a:xfrm>
          <a:prstGeom prst="rect">
            <a:avLst/>
          </a:prstGeom>
        </p:spPr>
      </p:pic>
      <p:sp>
        <p:nvSpPr>
          <p:cNvPr id="14" name="Content Placeholder 13" descr="Questions?">
            <a:extLst>
              <a:ext uri="{FF2B5EF4-FFF2-40B4-BE49-F238E27FC236}">
                <a16:creationId xmlns:a16="http://schemas.microsoft.com/office/drawing/2014/main" id="{922439C4-987F-5169-6F7D-8415441F6983}"/>
              </a:ext>
            </a:extLst>
          </p:cNvPr>
          <p:cNvSpPr>
            <a:spLocks noGrp="1"/>
          </p:cNvSpPr>
          <p:nvPr>
            <p:ph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Calibri" panose="020F0502020204030204"/>
                <a:ea typeface="+mn-ea"/>
                <a:cs typeface="+mn-cs"/>
              </a:rPr>
              <a:t>Questions</a:t>
            </a: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3D icon person with a question mark over their head">
            <a:extLst>
              <a:ext uri="{FF2B5EF4-FFF2-40B4-BE49-F238E27FC236}">
                <a16:creationId xmlns:a16="http://schemas.microsoft.com/office/drawing/2014/main" id="{AB55D1E5-6D2D-1E81-D63D-BB8185CE12B2}"/>
              </a:ext>
            </a:extLst>
          </p:cNvPr>
          <p:cNvPicPr>
            <a:picLocks noChangeAspect="1"/>
          </p:cNvPicPr>
          <p:nvPr/>
        </p:nvPicPr>
        <p:blipFill rotWithShape="1">
          <a:blip r:embed="rId3">
            <a:extLst>
              <a:ext uri="{28A0092B-C50C-407E-A947-70E740481C1C}">
                <a14:useLocalDpi xmlns:a14="http://schemas.microsoft.com/office/drawing/2010/main" val="0"/>
              </a:ext>
            </a:extLst>
          </a:blip>
          <a:srcRect l="31632" r="27674"/>
          <a:stretch/>
        </p:blipFill>
        <p:spPr>
          <a:xfrm>
            <a:off x="9118600" y="604364"/>
            <a:ext cx="1829327" cy="4495385"/>
          </a:xfrm>
          <a:prstGeom prst="rect">
            <a:avLst/>
          </a:prstGeom>
        </p:spPr>
      </p:pic>
      <p:sp>
        <p:nvSpPr>
          <p:cNvPr id="15" name="Content Placeholder 14">
            <a:extLst>
              <a:ext uri="{FF2B5EF4-FFF2-40B4-BE49-F238E27FC236}">
                <a16:creationId xmlns:a16="http://schemas.microsoft.com/office/drawing/2014/main" id="{F416CDDA-09F6-39C1-D957-30D4EA7FB0B3}"/>
              </a:ext>
            </a:extLst>
          </p:cNvPr>
          <p:cNvSpPr>
            <a:spLocks noGrp="1"/>
          </p:cNvSpPr>
          <p:nvPr>
            <p:ph sz="quarter" idx="11"/>
          </p:nvPr>
        </p:nvSpPr>
        <p:spPr>
          <a:xfrm>
            <a:off x="1458668" y="5257515"/>
            <a:ext cx="8794603" cy="147732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03255"/>
                </a:solidFill>
                <a:effectLst/>
                <a:uLnTx/>
                <a:uFillTx/>
                <a:latin typeface="Calibri" panose="020F0502020204030204"/>
                <a:ea typeface="+mn-ea"/>
                <a:cs typeface="+mn-cs"/>
              </a:rPr>
              <a:t>This curriculum was created through support by Grant No. 2020-NT-BX-K001 awarded by the Bureau of Justice Assistance. The Bureau of Justice Assistance is a component of the Department of Justice’s Office of Justice Programs, which also includes the Bureau of Justice Statistics, the National Institute of Justice, the Office of Juvenile Justice and Delinquency Prevention, the Office for Victims of Crime, and the SMART Office. Points of view or opinions in this document are those of the authors and do not necessarily reflect the official positions or policies of the U.S. Department of Justice.</a:t>
            </a:r>
          </a:p>
        </p:txBody>
      </p:sp>
      <p:pic>
        <p:nvPicPr>
          <p:cNvPr id="2" name="Picture 2" descr="The Bureau of Justice Assistance, U.S. Department of Justice logo">
            <a:extLst>
              <a:ext uri="{FF2B5EF4-FFF2-40B4-BE49-F238E27FC236}">
                <a16:creationId xmlns:a16="http://schemas.microsoft.com/office/drawing/2014/main" id="{7491D908-B7DA-275A-1BA4-D52525016BA5}"/>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3271" y="5915658"/>
            <a:ext cx="1781563" cy="80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679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9F8C92-341C-4706-B285-8DF61CAB55D5}"/>
              </a:ext>
            </a:extLst>
          </p:cNvPr>
          <p:cNvSpPr>
            <a:spLocks noGrp="1"/>
          </p:cNvSpPr>
          <p:nvPr>
            <p:ph type="title"/>
          </p:nvPr>
        </p:nvSpPr>
        <p:spPr>
          <a:xfrm>
            <a:off x="592214" y="311859"/>
            <a:ext cx="11007571" cy="611419"/>
          </a:xfrm>
        </p:spPr>
        <p:txBody>
          <a:bodyPr>
            <a:noAutofit/>
          </a:bodyPr>
          <a:lstStyle/>
          <a:p>
            <a:r>
              <a:rPr lang="en-US" sz="4800" b="1" dirty="0">
                <a:solidFill>
                  <a:srgbClr val="FFFFFF"/>
                </a:solidFill>
                <a:latin typeface="+mn-lt"/>
              </a:rPr>
              <a:t>Which Law Wins</a:t>
            </a:r>
          </a:p>
        </p:txBody>
      </p:sp>
      <p:graphicFrame>
        <p:nvGraphicFramePr>
          <p:cNvPr id="4" name="Content Placeholder 3" descr="A pyramid diagram showing the U.S. Constitution at the top, Federal Laws and State Laws below that and Agency Policies and Procedures at the bottom.">
            <a:extLst>
              <a:ext uri="{FF2B5EF4-FFF2-40B4-BE49-F238E27FC236}">
                <a16:creationId xmlns:a16="http://schemas.microsoft.com/office/drawing/2014/main" id="{27E50E7D-9F4A-461A-A31E-FC270E96825F}"/>
              </a:ext>
            </a:extLst>
          </p:cNvPr>
          <p:cNvGraphicFramePr>
            <a:graphicFrameLocks noGrp="1"/>
          </p:cNvGraphicFramePr>
          <p:nvPr>
            <p:ph idx="1"/>
            <p:extLst>
              <p:ext uri="{D42A27DB-BD31-4B8C-83A1-F6EECF244321}">
                <p14:modId xmlns:p14="http://schemas.microsoft.com/office/powerpoint/2010/main" val="2072162640"/>
              </p:ext>
            </p:extLst>
          </p:nvPr>
        </p:nvGraphicFramePr>
        <p:xfrm>
          <a:off x="693420" y="1443151"/>
          <a:ext cx="10805159" cy="4363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4E4DB874-CC6A-B38D-348B-CC4DF5711250}"/>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53271" y="5915658"/>
            <a:ext cx="1781563" cy="80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537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a:noAutofit/>
          </a:bodyPr>
          <a:lstStyle/>
          <a:p>
            <a:r>
              <a:rPr lang="en-US" sz="4800" b="1" dirty="0">
                <a:solidFill>
                  <a:srgbClr val="FFFFFF"/>
                </a:solidFill>
                <a:latin typeface="+mn-lt"/>
              </a:rPr>
              <a:t>Defining Disability</a:t>
            </a:r>
          </a:p>
        </p:txBody>
      </p:sp>
      <p:sp>
        <p:nvSpPr>
          <p:cNvPr id="2" name="Content Placeholder 1">
            <a:extLst>
              <a:ext uri="{FF2B5EF4-FFF2-40B4-BE49-F238E27FC236}">
                <a16:creationId xmlns:a16="http://schemas.microsoft.com/office/drawing/2014/main" id="{E25F065F-AFE0-48EF-AC85-A6A4B2F1B81F}"/>
              </a:ext>
            </a:extLst>
          </p:cNvPr>
          <p:cNvSpPr>
            <a:spLocks noGrp="1"/>
          </p:cNvSpPr>
          <p:nvPr>
            <p:ph idx="1"/>
          </p:nvPr>
        </p:nvSpPr>
        <p:spPr>
          <a:xfrm>
            <a:off x="592214" y="1758918"/>
            <a:ext cx="11007571" cy="4588615"/>
          </a:xfrm>
        </p:spPr>
        <p:txBody>
          <a:bodyPr>
            <a:normAutofit/>
          </a:bodyPr>
          <a:lstStyle/>
          <a:p>
            <a:pPr marL="0" indent="0">
              <a:spcAft>
                <a:spcPts val="800"/>
              </a:spcAft>
              <a:buNone/>
            </a:pPr>
            <a:r>
              <a:rPr lang="en-US" sz="3600" dirty="0"/>
              <a:t>Under the Americans with Disabilities Act (ADA), a person has a </a:t>
            </a:r>
            <a:r>
              <a:rPr lang="en-US" sz="3600" b="1" dirty="0"/>
              <a:t>disability </a:t>
            </a:r>
            <a:r>
              <a:rPr lang="en-US" sz="3600" dirty="0"/>
              <a:t>when they:</a:t>
            </a:r>
          </a:p>
          <a:p>
            <a:pPr marL="800100" lvl="1" indent="-342900">
              <a:spcAft>
                <a:spcPts val="800"/>
              </a:spcAft>
            </a:pPr>
            <a:r>
              <a:rPr lang="en-US" sz="3600" dirty="0">
                <a:solidFill>
                  <a:srgbClr val="103255"/>
                </a:solidFill>
              </a:rPr>
              <a:t>Have a </a:t>
            </a:r>
            <a:r>
              <a:rPr lang="en-US" sz="3600" b="1" dirty="0">
                <a:solidFill>
                  <a:srgbClr val="103255"/>
                </a:solidFill>
              </a:rPr>
              <a:t>physical or mental impairment </a:t>
            </a:r>
            <a:r>
              <a:rPr lang="en-US" sz="3600" dirty="0">
                <a:solidFill>
                  <a:srgbClr val="103255"/>
                </a:solidFill>
              </a:rPr>
              <a:t>that </a:t>
            </a:r>
            <a:r>
              <a:rPr lang="en-US" sz="3600" b="1" dirty="0">
                <a:solidFill>
                  <a:srgbClr val="103255"/>
                </a:solidFill>
              </a:rPr>
              <a:t>substantially limits </a:t>
            </a:r>
            <a:r>
              <a:rPr lang="en-US" sz="3600" dirty="0">
                <a:solidFill>
                  <a:srgbClr val="103255"/>
                </a:solidFill>
              </a:rPr>
              <a:t>one or more </a:t>
            </a:r>
            <a:r>
              <a:rPr lang="en-US" sz="3600" b="1" dirty="0">
                <a:solidFill>
                  <a:srgbClr val="103255"/>
                </a:solidFill>
              </a:rPr>
              <a:t>major life activities. </a:t>
            </a:r>
          </a:p>
          <a:p>
            <a:pPr marL="800100" lvl="1" indent="-342900">
              <a:spcAft>
                <a:spcPts val="800"/>
              </a:spcAft>
            </a:pPr>
            <a:r>
              <a:rPr lang="en-US" sz="3600" dirty="0">
                <a:solidFill>
                  <a:srgbClr val="103255"/>
                </a:solidFill>
              </a:rPr>
              <a:t>Have a </a:t>
            </a:r>
            <a:r>
              <a:rPr lang="en-US" sz="3600" b="1" dirty="0">
                <a:solidFill>
                  <a:srgbClr val="103255"/>
                </a:solidFill>
              </a:rPr>
              <a:t>record</a:t>
            </a:r>
            <a:r>
              <a:rPr lang="en-US" sz="3600" dirty="0">
                <a:solidFill>
                  <a:srgbClr val="103255"/>
                </a:solidFill>
              </a:rPr>
              <a:t> of such impairment.</a:t>
            </a:r>
          </a:p>
          <a:p>
            <a:pPr marL="800100" lvl="1" indent="-342900">
              <a:spcAft>
                <a:spcPts val="800"/>
              </a:spcAft>
            </a:pPr>
            <a:r>
              <a:rPr lang="en-US" sz="3600" dirty="0">
                <a:solidFill>
                  <a:srgbClr val="103255"/>
                </a:solidFill>
              </a:rPr>
              <a:t>Are </a:t>
            </a:r>
            <a:r>
              <a:rPr lang="en-US" sz="3600" b="1" dirty="0">
                <a:solidFill>
                  <a:srgbClr val="103255"/>
                </a:solidFill>
              </a:rPr>
              <a:t>regarded as </a:t>
            </a:r>
            <a:r>
              <a:rPr lang="en-US" sz="3600" dirty="0">
                <a:solidFill>
                  <a:srgbClr val="103255"/>
                </a:solidFill>
              </a:rPr>
              <a:t>having such an impairment.</a:t>
            </a:r>
            <a:endParaRPr lang="en-US" sz="3600" dirty="0"/>
          </a:p>
        </p:txBody>
      </p:sp>
      <p:pic>
        <p:nvPicPr>
          <p:cNvPr id="4" name="Picture 3">
            <a:extLst>
              <a:ext uri="{FF2B5EF4-FFF2-40B4-BE49-F238E27FC236}">
                <a16:creationId xmlns:a16="http://schemas.microsoft.com/office/drawing/2014/main" id="{CFE7BEE8-8C6C-F86B-682C-ABDEE6F67203}"/>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3271" y="5915658"/>
            <a:ext cx="1781563" cy="80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504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a:noAutofit/>
          </a:bodyPr>
          <a:lstStyle/>
          <a:p>
            <a:r>
              <a:rPr lang="en-US" sz="4800" b="1" dirty="0">
                <a:solidFill>
                  <a:srgbClr val="FFFFFF"/>
                </a:solidFill>
                <a:latin typeface="+mn-lt"/>
              </a:rPr>
              <a:t>U.S. Constitution </a:t>
            </a:r>
          </a:p>
        </p:txBody>
      </p:sp>
      <p:sp>
        <p:nvSpPr>
          <p:cNvPr id="2" name="Content Placeholder 1">
            <a:extLst>
              <a:ext uri="{FF2B5EF4-FFF2-40B4-BE49-F238E27FC236}">
                <a16:creationId xmlns:a16="http://schemas.microsoft.com/office/drawing/2014/main" id="{E25F065F-AFE0-48EF-AC85-A6A4B2F1B81F}"/>
              </a:ext>
            </a:extLst>
          </p:cNvPr>
          <p:cNvSpPr>
            <a:spLocks noGrp="1"/>
          </p:cNvSpPr>
          <p:nvPr>
            <p:ph idx="1"/>
          </p:nvPr>
        </p:nvSpPr>
        <p:spPr>
          <a:xfrm>
            <a:off x="592214" y="1758918"/>
            <a:ext cx="11007571" cy="4588615"/>
          </a:xfrm>
        </p:spPr>
        <p:txBody>
          <a:bodyPr>
            <a:normAutofit/>
          </a:bodyPr>
          <a:lstStyle/>
          <a:p>
            <a:pPr>
              <a:spcAft>
                <a:spcPts val="800"/>
              </a:spcAft>
            </a:pPr>
            <a:r>
              <a:rPr lang="en-US" sz="4400" dirty="0"/>
              <a:t>Unreasonable stops/arrests</a:t>
            </a:r>
          </a:p>
          <a:p>
            <a:pPr>
              <a:spcAft>
                <a:spcPts val="800"/>
              </a:spcAft>
            </a:pPr>
            <a:r>
              <a:rPr lang="en-US" sz="4400" dirty="0"/>
              <a:t>Use of force</a:t>
            </a:r>
          </a:p>
          <a:p>
            <a:pPr>
              <a:spcAft>
                <a:spcPts val="800"/>
              </a:spcAft>
            </a:pPr>
            <a:r>
              <a:rPr lang="en-US" sz="4400" dirty="0"/>
              <a:t>Equal protection</a:t>
            </a:r>
          </a:p>
          <a:p>
            <a:pPr>
              <a:spcAft>
                <a:spcPts val="800"/>
              </a:spcAft>
            </a:pPr>
            <a:r>
              <a:rPr lang="en-US" sz="4400" dirty="0"/>
              <a:t>“Color of law”</a:t>
            </a:r>
          </a:p>
        </p:txBody>
      </p:sp>
      <p:pic>
        <p:nvPicPr>
          <p:cNvPr id="1028" name="Picture 4" descr="The United States Constitution">
            <a:extLst>
              <a:ext uri="{FF2B5EF4-FFF2-40B4-BE49-F238E27FC236}">
                <a16:creationId xmlns:a16="http://schemas.microsoft.com/office/drawing/2014/main" id="{C603079C-A750-436C-AD8F-AA9B2C55E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2020" y="1758918"/>
            <a:ext cx="3322032" cy="40267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E3C8939-8808-FAEC-02A7-7B07FD21739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3271" y="5915658"/>
            <a:ext cx="1781563" cy="80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743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a:noAutofit/>
          </a:bodyPr>
          <a:lstStyle/>
          <a:p>
            <a:r>
              <a:rPr lang="en-US" sz="4800" b="1" dirty="0">
                <a:solidFill>
                  <a:srgbClr val="FFFFFF"/>
                </a:solidFill>
                <a:latin typeface="+mn-lt"/>
              </a:rPr>
              <a:t>Disability Rights Laws </a:t>
            </a:r>
          </a:p>
        </p:txBody>
      </p:sp>
      <p:sp>
        <p:nvSpPr>
          <p:cNvPr id="5" name="Content Placeholder 4">
            <a:extLst>
              <a:ext uri="{FF2B5EF4-FFF2-40B4-BE49-F238E27FC236}">
                <a16:creationId xmlns:a16="http://schemas.microsoft.com/office/drawing/2014/main" id="{C163F57C-4A6A-4709-AE3D-A6D413315467}"/>
              </a:ext>
            </a:extLst>
          </p:cNvPr>
          <p:cNvSpPr>
            <a:spLocks noGrp="1"/>
          </p:cNvSpPr>
          <p:nvPr>
            <p:ph idx="1"/>
          </p:nvPr>
        </p:nvSpPr>
        <p:spPr>
          <a:xfrm>
            <a:off x="592214" y="1687897"/>
            <a:ext cx="11007571" cy="4804977"/>
          </a:xfrm>
        </p:spPr>
        <p:txBody>
          <a:bodyPr>
            <a:normAutofit fontScale="92500" lnSpcReduction="20000"/>
          </a:bodyPr>
          <a:lstStyle/>
          <a:p>
            <a:pPr>
              <a:lnSpc>
                <a:spcPct val="100000"/>
              </a:lnSpc>
              <a:spcAft>
                <a:spcPts val="600"/>
              </a:spcAft>
            </a:pPr>
            <a:r>
              <a:rPr lang="en-US" sz="3200" dirty="0"/>
              <a:t>Title II of Americans with Disabilities Act (ADA): Requires officers to make reasonable accommodations for people with disabilities</a:t>
            </a:r>
          </a:p>
          <a:p>
            <a:pPr lvl="1">
              <a:lnSpc>
                <a:spcPct val="100000"/>
              </a:lnSpc>
              <a:spcAft>
                <a:spcPts val="600"/>
              </a:spcAft>
            </a:pPr>
            <a:r>
              <a:rPr kumimoji="0" lang="en-US" sz="2800" b="0" i="1" u="sng" strike="noStrike" kern="1200" cap="none" spc="0" normalizeH="0" baseline="0" noProof="0" dirty="0">
                <a:ln>
                  <a:noFill/>
                </a:ln>
                <a:solidFill>
                  <a:srgbClr val="103255"/>
                </a:solidFill>
                <a:effectLst/>
                <a:uLnTx/>
                <a:uFillTx/>
                <a:ea typeface="+mn-ea"/>
                <a:cs typeface="+mn-cs"/>
              </a:rPr>
              <a:t>Olmstead v. L.C.</a:t>
            </a:r>
            <a:r>
              <a:rPr kumimoji="0" lang="en-US" sz="2800" b="0" i="1" strike="noStrike" kern="1200" cap="none" spc="0" normalizeH="0" baseline="0" noProof="0" dirty="0">
                <a:ln>
                  <a:noFill/>
                </a:ln>
                <a:solidFill>
                  <a:srgbClr val="103255"/>
                </a:solidFill>
                <a:effectLst/>
                <a:uLnTx/>
                <a:uFillTx/>
                <a:ea typeface="+mn-ea"/>
                <a:cs typeface="+mn-cs"/>
              </a:rPr>
              <a:t> </a:t>
            </a:r>
            <a:r>
              <a:rPr kumimoji="0" lang="en-US" sz="2800" b="0" i="0" strike="noStrike" kern="1200" cap="none" spc="0" normalizeH="0" baseline="0" noProof="0" dirty="0">
                <a:ln>
                  <a:noFill/>
                </a:ln>
                <a:solidFill>
                  <a:srgbClr val="103255"/>
                </a:solidFill>
                <a:effectLst/>
                <a:uLnTx/>
                <a:uFillTx/>
                <a:ea typeface="+mn-ea"/>
                <a:cs typeface="+mn-cs"/>
              </a:rPr>
              <a:t>– Case law</a:t>
            </a:r>
            <a:endParaRPr lang="en-US" sz="2800" dirty="0"/>
          </a:p>
          <a:p>
            <a:pPr>
              <a:lnSpc>
                <a:spcPct val="100000"/>
              </a:lnSpc>
              <a:spcAft>
                <a:spcPts val="600"/>
              </a:spcAft>
            </a:pPr>
            <a:r>
              <a:rPr lang="en-US" sz="3200" dirty="0"/>
              <a:t>Section 504 of the Rehabilitation Act</a:t>
            </a:r>
          </a:p>
          <a:p>
            <a:pPr>
              <a:lnSpc>
                <a:spcPct val="100000"/>
              </a:lnSpc>
              <a:spcAft>
                <a:spcPts val="600"/>
              </a:spcAft>
            </a:pPr>
            <a:r>
              <a:rPr lang="en-US" sz="3200" dirty="0"/>
              <a:t>Apply to everything officers do:</a:t>
            </a:r>
          </a:p>
          <a:p>
            <a:pPr marL="800100" lvl="1" indent="-342900">
              <a:lnSpc>
                <a:spcPct val="100000"/>
              </a:lnSpc>
              <a:spcAft>
                <a:spcPts val="600"/>
              </a:spcAft>
              <a:buSzPct val="80000"/>
              <a:buFont typeface="Courier New" panose="02070309020205020404" pitchFamily="49" charset="0"/>
              <a:buChar char="o"/>
            </a:pPr>
            <a:r>
              <a:rPr lang="en-US" sz="3200" dirty="0">
                <a:solidFill>
                  <a:srgbClr val="103255"/>
                </a:solidFill>
              </a:rPr>
              <a:t>Stops</a:t>
            </a:r>
          </a:p>
          <a:p>
            <a:pPr marL="800100" lvl="1" indent="-342900">
              <a:lnSpc>
                <a:spcPct val="100000"/>
              </a:lnSpc>
              <a:spcAft>
                <a:spcPts val="600"/>
              </a:spcAft>
              <a:buSzPct val="80000"/>
              <a:buFont typeface="Courier New" panose="02070309020205020404" pitchFamily="49" charset="0"/>
              <a:buChar char="o"/>
            </a:pPr>
            <a:r>
              <a:rPr lang="en-US" sz="3200" dirty="0">
                <a:solidFill>
                  <a:srgbClr val="103255"/>
                </a:solidFill>
              </a:rPr>
              <a:t>Searches</a:t>
            </a:r>
          </a:p>
          <a:p>
            <a:pPr marL="800100" lvl="1" indent="-342900">
              <a:lnSpc>
                <a:spcPct val="100000"/>
              </a:lnSpc>
              <a:spcAft>
                <a:spcPts val="600"/>
              </a:spcAft>
              <a:buSzPct val="80000"/>
              <a:buFont typeface="Courier New" panose="02070309020205020404" pitchFamily="49" charset="0"/>
              <a:buChar char="o"/>
            </a:pPr>
            <a:r>
              <a:rPr lang="en-US" sz="3200" dirty="0">
                <a:solidFill>
                  <a:srgbClr val="103255"/>
                </a:solidFill>
              </a:rPr>
              <a:t>Arrests</a:t>
            </a:r>
          </a:p>
          <a:p>
            <a:pPr marL="800100" lvl="1" indent="-342900">
              <a:lnSpc>
                <a:spcPct val="100000"/>
              </a:lnSpc>
              <a:spcAft>
                <a:spcPts val="600"/>
              </a:spcAft>
              <a:buSzPct val="80000"/>
              <a:buFont typeface="Courier New" panose="02070309020205020404" pitchFamily="49" charset="0"/>
              <a:buChar char="o"/>
            </a:pPr>
            <a:r>
              <a:rPr lang="en-US" sz="3200" dirty="0">
                <a:solidFill>
                  <a:srgbClr val="103255"/>
                </a:solidFill>
              </a:rPr>
              <a:t>Transports </a:t>
            </a:r>
          </a:p>
        </p:txBody>
      </p:sp>
      <p:pic>
        <p:nvPicPr>
          <p:cNvPr id="2" name="Picture 1">
            <a:extLst>
              <a:ext uri="{FF2B5EF4-FFF2-40B4-BE49-F238E27FC236}">
                <a16:creationId xmlns:a16="http://schemas.microsoft.com/office/drawing/2014/main" id="{3178A722-FE3C-E042-DAA5-A387AF3B4B89}"/>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3271" y="5915658"/>
            <a:ext cx="1781563" cy="80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268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a:noAutofit/>
          </a:bodyPr>
          <a:lstStyle/>
          <a:p>
            <a:r>
              <a:rPr lang="en-US" sz="4800" b="1">
                <a:solidFill>
                  <a:srgbClr val="FFFFFF"/>
                </a:solidFill>
                <a:latin typeface="+mn-lt"/>
              </a:rPr>
              <a:t>Rights and Responsibilities</a:t>
            </a:r>
          </a:p>
        </p:txBody>
      </p:sp>
      <p:sp>
        <p:nvSpPr>
          <p:cNvPr id="5" name="Content Placeholder 4">
            <a:extLst>
              <a:ext uri="{FF2B5EF4-FFF2-40B4-BE49-F238E27FC236}">
                <a16:creationId xmlns:a16="http://schemas.microsoft.com/office/drawing/2014/main" id="{C163F57C-4A6A-4709-AE3D-A6D413315467}"/>
              </a:ext>
            </a:extLst>
          </p:cNvPr>
          <p:cNvSpPr>
            <a:spLocks noGrp="1"/>
          </p:cNvSpPr>
          <p:nvPr>
            <p:ph idx="1"/>
          </p:nvPr>
        </p:nvSpPr>
        <p:spPr>
          <a:xfrm>
            <a:off x="592215" y="1687897"/>
            <a:ext cx="7655858" cy="4804977"/>
          </a:xfrm>
        </p:spPr>
        <p:txBody>
          <a:bodyPr>
            <a:normAutofit/>
          </a:bodyPr>
          <a:lstStyle/>
          <a:p>
            <a:pPr>
              <a:lnSpc>
                <a:spcPct val="100000"/>
              </a:lnSpc>
              <a:spcAft>
                <a:spcPts val="600"/>
              </a:spcAft>
            </a:pPr>
            <a:r>
              <a:rPr lang="en-US" sz="3600" dirty="0"/>
              <a:t>People with disabilities (or perceived disabilities) have rights.</a:t>
            </a:r>
          </a:p>
          <a:p>
            <a:pPr>
              <a:lnSpc>
                <a:spcPct val="100000"/>
              </a:lnSpc>
              <a:spcAft>
                <a:spcPts val="600"/>
              </a:spcAft>
            </a:pPr>
            <a:r>
              <a:rPr lang="en-US" sz="3600" dirty="0">
                <a:solidFill>
                  <a:srgbClr val="103255"/>
                </a:solidFill>
              </a:rPr>
              <a:t>Officers have the responsibility to ensure the</a:t>
            </a:r>
            <a:r>
              <a:rPr lang="en-US" sz="3600" dirty="0"/>
              <a:t>se rights are protected.</a:t>
            </a:r>
          </a:p>
          <a:p>
            <a:pPr lvl="1">
              <a:lnSpc>
                <a:spcPct val="100000"/>
              </a:lnSpc>
              <a:spcAft>
                <a:spcPts val="600"/>
              </a:spcAft>
              <a:buFont typeface="Courier New" panose="02070309020205020404" pitchFamily="49" charset="0"/>
              <a:buChar char="o"/>
            </a:pPr>
            <a:r>
              <a:rPr lang="en-US" sz="3200" dirty="0">
                <a:solidFill>
                  <a:srgbClr val="103255"/>
                </a:solidFill>
              </a:rPr>
              <a:t> If an officer fails to meet that responsibility, this can lead to </a:t>
            </a:r>
            <a:r>
              <a:rPr lang="en-US" sz="3200" b="1" dirty="0">
                <a:solidFill>
                  <a:srgbClr val="103255"/>
                </a:solidFill>
              </a:rPr>
              <a:t>discrimination</a:t>
            </a:r>
            <a:r>
              <a:rPr lang="en-US" sz="3200" dirty="0">
                <a:solidFill>
                  <a:srgbClr val="103255"/>
                </a:solidFill>
              </a:rPr>
              <a:t>.</a:t>
            </a:r>
            <a:r>
              <a:rPr lang="en-US" sz="3200" b="1" dirty="0">
                <a:solidFill>
                  <a:srgbClr val="103255"/>
                </a:solidFill>
              </a:rPr>
              <a:t> </a:t>
            </a:r>
          </a:p>
        </p:txBody>
      </p:sp>
      <p:pic>
        <p:nvPicPr>
          <p:cNvPr id="1028" name="Picture 4" descr="Photo of a person's palm with two coins">
            <a:extLst>
              <a:ext uri="{FF2B5EF4-FFF2-40B4-BE49-F238E27FC236}">
                <a16:creationId xmlns:a16="http://schemas.microsoft.com/office/drawing/2014/main" id="{D9B56AB8-758B-47ED-9185-85F493BD97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21" r="22691"/>
          <a:stretch/>
        </p:blipFill>
        <p:spPr bwMode="auto">
          <a:xfrm>
            <a:off x="8248073" y="2017975"/>
            <a:ext cx="3260506" cy="3750365"/>
          </a:xfrm>
          <a:prstGeom prst="rect">
            <a:avLst/>
          </a:prstGeom>
          <a:noFill/>
          <a:ln w="19050">
            <a:solidFill>
              <a:srgbClr val="306E36"/>
            </a:solidFill>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F45C2BB-1FE0-22E3-BAF7-AB0A838E56D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3271" y="5915658"/>
            <a:ext cx="1781563" cy="80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937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a:noAutofit/>
          </a:bodyPr>
          <a:lstStyle/>
          <a:p>
            <a:r>
              <a:rPr lang="en-US" sz="4800" b="1" dirty="0">
                <a:solidFill>
                  <a:srgbClr val="FFFFFF"/>
                </a:solidFill>
                <a:latin typeface="+mn-lt"/>
              </a:rPr>
              <a:t>Potential Types of Disability Discrimination </a:t>
            </a:r>
          </a:p>
        </p:txBody>
      </p:sp>
      <p:sp>
        <p:nvSpPr>
          <p:cNvPr id="5" name="Content Placeholder 4">
            <a:extLst>
              <a:ext uri="{FF2B5EF4-FFF2-40B4-BE49-F238E27FC236}">
                <a16:creationId xmlns:a16="http://schemas.microsoft.com/office/drawing/2014/main" id="{C163F57C-4A6A-4709-AE3D-A6D413315467}"/>
              </a:ext>
            </a:extLst>
          </p:cNvPr>
          <p:cNvSpPr>
            <a:spLocks noGrp="1"/>
          </p:cNvSpPr>
          <p:nvPr>
            <p:ph idx="1"/>
          </p:nvPr>
        </p:nvSpPr>
        <p:spPr>
          <a:xfrm>
            <a:off x="592214" y="1899564"/>
            <a:ext cx="11420820" cy="4137170"/>
          </a:xfrm>
        </p:spPr>
        <p:txBody>
          <a:bodyPr>
            <a:normAutofit fontScale="92500" lnSpcReduction="20000"/>
          </a:bodyPr>
          <a:lstStyle/>
          <a:p>
            <a:pPr marL="742950" indent="-742950">
              <a:lnSpc>
                <a:spcPct val="100000"/>
              </a:lnSpc>
              <a:spcAft>
                <a:spcPts val="1800"/>
              </a:spcAft>
              <a:buFont typeface="+mj-lt"/>
              <a:buAutoNum type="arabicPeriod"/>
            </a:pPr>
            <a:r>
              <a:rPr lang="en-US" sz="3600" dirty="0"/>
              <a:t>Overt/intentional discrimination/deliberate indifference</a:t>
            </a:r>
          </a:p>
          <a:p>
            <a:pPr marL="742950" indent="-742950">
              <a:lnSpc>
                <a:spcPct val="100000"/>
              </a:lnSpc>
              <a:spcAft>
                <a:spcPts val="1800"/>
              </a:spcAft>
              <a:buFont typeface="+mj-lt"/>
              <a:buAutoNum type="arabicPeriod"/>
            </a:pPr>
            <a:r>
              <a:rPr lang="en-US" sz="3600" dirty="0">
                <a:solidFill>
                  <a:srgbClr val="103255"/>
                </a:solidFill>
              </a:rPr>
              <a:t>Wrongful </a:t>
            </a:r>
            <a:r>
              <a:rPr lang="en-US" sz="3600" dirty="0"/>
              <a:t>arrest for disability-related behavior</a:t>
            </a:r>
          </a:p>
          <a:p>
            <a:pPr marL="742950" indent="-742950">
              <a:lnSpc>
                <a:spcPct val="100000"/>
              </a:lnSpc>
              <a:spcAft>
                <a:spcPts val="1800"/>
              </a:spcAft>
              <a:buFont typeface="+mj-lt"/>
              <a:buAutoNum type="arabicPeriod"/>
            </a:pPr>
            <a:r>
              <a:rPr lang="en-US" sz="3600" dirty="0">
                <a:solidFill>
                  <a:srgbClr val="103255"/>
                </a:solidFill>
              </a:rPr>
              <a:t>Failure to </a:t>
            </a:r>
            <a:r>
              <a:rPr lang="en-US" sz="3600" dirty="0"/>
              <a:t>ensure effective communication</a:t>
            </a:r>
          </a:p>
          <a:p>
            <a:pPr marL="742950" indent="-742950">
              <a:lnSpc>
                <a:spcPct val="100000"/>
              </a:lnSpc>
              <a:spcAft>
                <a:spcPts val="1800"/>
              </a:spcAft>
              <a:buFont typeface="+mj-lt"/>
              <a:buAutoNum type="arabicPeriod"/>
            </a:pPr>
            <a:r>
              <a:rPr lang="en-US" sz="3600" dirty="0">
                <a:solidFill>
                  <a:srgbClr val="103255"/>
                </a:solidFill>
              </a:rPr>
              <a:t>Failure to reasonably modify practices, policies, and procedures</a:t>
            </a:r>
          </a:p>
          <a:p>
            <a:pPr marL="742950" indent="-742950">
              <a:lnSpc>
                <a:spcPct val="100000"/>
              </a:lnSpc>
              <a:spcAft>
                <a:spcPts val="1800"/>
              </a:spcAft>
              <a:buFont typeface="+mj-lt"/>
              <a:buAutoNum type="arabicPeriod"/>
            </a:pPr>
            <a:r>
              <a:rPr lang="en-US" sz="3600" dirty="0"/>
              <a:t>Disparate impact </a:t>
            </a:r>
            <a:endParaRPr lang="en-US" sz="3600" dirty="0">
              <a:solidFill>
                <a:srgbClr val="103255"/>
              </a:solidFill>
            </a:endParaRPr>
          </a:p>
        </p:txBody>
      </p:sp>
      <p:pic>
        <p:nvPicPr>
          <p:cNvPr id="2" name="Picture 1">
            <a:extLst>
              <a:ext uri="{FF2B5EF4-FFF2-40B4-BE49-F238E27FC236}">
                <a16:creationId xmlns:a16="http://schemas.microsoft.com/office/drawing/2014/main" id="{A63F5193-F9B1-B518-8334-26F4FD65C25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3271" y="5915658"/>
            <a:ext cx="1781563" cy="80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00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8C0AC500DE4749846A71299E4C19C5" ma:contentTypeVersion="21" ma:contentTypeDescription="Create a new document." ma:contentTypeScope="" ma:versionID="2e6ef79ef70b0e7cf874e16a84103ff8">
  <xsd:schema xmlns:xsd="http://www.w3.org/2001/XMLSchema" xmlns:xs="http://www.w3.org/2001/XMLSchema" xmlns:p="http://schemas.microsoft.com/office/2006/metadata/properties" xmlns:ns1="http://schemas.microsoft.com/sharepoint/v3" xmlns:ns3="0c030b73-f0c1-4744-87bc-b326a9b288ee" xmlns:ns4="2381da69-79d1-4941-a566-d071fe358717" targetNamespace="http://schemas.microsoft.com/office/2006/metadata/properties" ma:root="true" ma:fieldsID="69649f516f2312e1de6a0a1900a851e3" ns1:_="" ns3:_="" ns4:_="">
    <xsd:import namespace="http://schemas.microsoft.com/sharepoint/v3"/>
    <xsd:import namespace="0c030b73-f0c1-4744-87bc-b326a9b288ee"/>
    <xsd:import namespace="2381da69-79d1-4941-a566-d071fe35871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1:_ip_UnifiedCompliancePolicyProperties" minOccurs="0"/>
                <xsd:element ref="ns1:_ip_UnifiedCompliancePolicyUIAction" minOccurs="0"/>
                <xsd:element ref="ns3:MediaServiceAutoKeyPoints" minOccurs="0"/>
                <xsd:element ref="ns3:MediaServiceKeyPoints" minOccurs="0"/>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030b73-f0c1-4744-87bc-b326a9b288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igrationWizId" ma:index="20" nillable="true" ma:displayName="MigrationWizId" ma:internalName="MigrationWizId">
      <xsd:simpleType>
        <xsd:restriction base="dms:Text"/>
      </xsd:simpleType>
    </xsd:element>
    <xsd:element name="MigrationWizIdPermissions" ma:index="21" nillable="true" ma:displayName="MigrationWizIdPermissions" ma:internalName="MigrationWizIdPermissions">
      <xsd:simpleType>
        <xsd:restriction base="dms:Text"/>
      </xsd:simpleType>
    </xsd:element>
    <xsd:element name="MigrationWizIdPermissionLevels" ma:index="22" nillable="true" ma:displayName="MigrationWizIdPermissionLevels" ma:internalName="MigrationWizIdPermissionLevels">
      <xsd:simpleType>
        <xsd:restriction base="dms:Text"/>
      </xsd:simpleType>
    </xsd:element>
    <xsd:element name="MigrationWizIdDocumentLibraryPermissions" ma:index="23" nillable="true" ma:displayName="MigrationWizIdDocumentLibraryPermissions" ma:internalName="MigrationWizIdDocumentLibraryPermissions">
      <xsd:simpleType>
        <xsd:restriction base="dms:Text"/>
      </xsd:simpleType>
    </xsd:element>
    <xsd:element name="MigrationWizIdSecurityGroups" ma:index="24" nillable="true" ma:displayName="MigrationWizIdSecurityGroups" ma:internalName="MigrationWizIdSecurityGroups">
      <xsd:simpleType>
        <xsd:restriction base="dms:Text"/>
      </xsd:simpleType>
    </xsd:element>
    <xsd:element name="MediaLengthInSeconds" ma:index="2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381da69-79d1-4941-a566-d071fe358717" elementFormDefault="qualified">
    <xsd:import namespace="http://schemas.microsoft.com/office/2006/documentManagement/types"/>
    <xsd:import namespace="http://schemas.microsoft.com/office/infopath/2007/PartnerControls"/>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element name="SharingHintHash" ma:index="2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MigrationWizIdSecurityGroups xmlns="0c030b73-f0c1-4744-87bc-b326a9b288ee" xsi:nil="true"/>
    <_ip_UnifiedCompliancePolicyProperties xmlns="http://schemas.microsoft.com/sharepoint/v3" xsi:nil="true"/>
    <MigrationWizId xmlns="0c030b73-f0c1-4744-87bc-b326a9b288ee" xsi:nil="true"/>
    <MigrationWizIdPermissionLevels xmlns="0c030b73-f0c1-4744-87bc-b326a9b288ee" xsi:nil="true"/>
    <MigrationWizIdDocumentLibraryPermissions xmlns="0c030b73-f0c1-4744-87bc-b326a9b288ee" xsi:nil="true"/>
    <MigrationWizIdPermissions xmlns="0c030b73-f0c1-4744-87bc-b326a9b288ee" xsi:nil="true"/>
  </documentManagement>
</p:properties>
</file>

<file path=customXml/itemProps1.xml><?xml version="1.0" encoding="utf-8"?>
<ds:datastoreItem xmlns:ds="http://schemas.openxmlformats.org/officeDocument/2006/customXml" ds:itemID="{5921F516-A946-4E8F-A92C-0D216F3FCD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c030b73-f0c1-4744-87bc-b326a9b288ee"/>
    <ds:schemaRef ds:uri="2381da69-79d1-4941-a566-d071fe3587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6E53BF-1043-4A6F-95FC-197392148539}">
  <ds:schemaRefs>
    <ds:schemaRef ds:uri="http://schemas.microsoft.com/sharepoint/v3/contenttype/forms"/>
  </ds:schemaRefs>
</ds:datastoreItem>
</file>

<file path=customXml/itemProps3.xml><?xml version="1.0" encoding="utf-8"?>
<ds:datastoreItem xmlns:ds="http://schemas.openxmlformats.org/officeDocument/2006/customXml" ds:itemID="{A6DD3AB1-DD45-4A8F-9ACE-E0C5B9B3B8ED}">
  <ds:schemaRefs>
    <ds:schemaRef ds:uri="http://schemas.microsoft.com/sharepoint/v3"/>
    <ds:schemaRef ds:uri="http://purl.org/dc/terms/"/>
    <ds:schemaRef ds:uri="http://schemas.microsoft.com/office/2006/documentManagement/types"/>
    <ds:schemaRef ds:uri="http://purl.org/dc/dcmitype/"/>
    <ds:schemaRef ds:uri="http://www.w3.org/XML/1998/namespace"/>
    <ds:schemaRef ds:uri="http://schemas.microsoft.com/office/2006/metadata/properties"/>
    <ds:schemaRef ds:uri="http://schemas.openxmlformats.org/package/2006/metadata/core-properties"/>
    <ds:schemaRef ds:uri="http://purl.org/dc/elements/1.1/"/>
    <ds:schemaRef ds:uri="0c030b73-f0c1-4744-87bc-b326a9b288ee"/>
    <ds:schemaRef ds:uri="http://schemas.microsoft.com/office/infopath/2007/PartnerControls"/>
    <ds:schemaRef ds:uri="2381da69-79d1-4941-a566-d071fe358717"/>
  </ds:schemaRefs>
</ds:datastoreItem>
</file>

<file path=docProps/app.xml><?xml version="1.0" encoding="utf-8"?>
<Properties xmlns="http://schemas.openxmlformats.org/officeDocument/2006/extended-properties" xmlns:vt="http://schemas.openxmlformats.org/officeDocument/2006/docPropsVTypes">
  <TotalTime>12812</TotalTime>
  <Words>1701</Words>
  <Application>Microsoft Macintosh PowerPoint</Application>
  <PresentationFormat>Widescreen</PresentationFormat>
  <Paragraphs>156</Paragraphs>
  <Slides>35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Courier New</vt:lpstr>
      <vt:lpstr>Office Theme</vt:lpstr>
      <vt:lpstr>Legal and Policy Topics, Part 1</vt:lpstr>
      <vt:lpstr>Legal and Policy Topics</vt:lpstr>
      <vt:lpstr>Module Overview – Part 1</vt:lpstr>
      <vt:lpstr>Which Law Wins</vt:lpstr>
      <vt:lpstr>Defining Disability</vt:lpstr>
      <vt:lpstr>U.S. Constitution </vt:lpstr>
      <vt:lpstr>Disability Rights Laws </vt:lpstr>
      <vt:lpstr>Rights and Responsibilities</vt:lpstr>
      <vt:lpstr>Potential Types of Disability Discrimination </vt:lpstr>
      <vt:lpstr>Example 1: Intentional Discrimination/ Deliberate Indifference</vt:lpstr>
      <vt:lpstr>Example 2: Wrongful Arrest </vt:lpstr>
      <vt:lpstr>Example 3: Failure to Ensure Effective Communication </vt:lpstr>
      <vt:lpstr>Example 4: Failure to Provide  Reasonable Modifications</vt:lpstr>
      <vt:lpstr>Example 5: Disparate Impact</vt:lpstr>
      <vt:lpstr>What Type of Discrimination?</vt:lpstr>
      <vt:lpstr>State Laws </vt:lpstr>
      <vt:lpstr>State Disability Rights Laws </vt:lpstr>
      <vt:lpstr>Civil Involuntary Commitment Law </vt:lpstr>
      <vt:lpstr>Commitment as a Last Resort</vt:lpstr>
      <vt:lpstr>Alternatives to Using the Civil Involuntary Commitment Law </vt:lpstr>
      <vt:lpstr>Voluntary Admission Process</vt:lpstr>
      <vt:lpstr>Assessment Considerations for  Mental Health Condition Indicators</vt:lpstr>
      <vt:lpstr>Individual Rights </vt:lpstr>
      <vt:lpstr>Confidentiality and Privacy</vt:lpstr>
      <vt:lpstr>Civil Involuntary Commitment Law  </vt:lpstr>
      <vt:lpstr>Who Initiates?</vt:lpstr>
      <vt:lpstr>Report Writing</vt:lpstr>
      <vt:lpstr>Transportation and Other Law Enforcement Requirements/Considerations</vt:lpstr>
      <vt:lpstr>Civil Involuntary Commitment Process</vt:lpstr>
      <vt:lpstr>Important Reminders</vt:lpstr>
      <vt:lpstr>Officer Liability</vt:lpstr>
      <vt:lpstr>Strategies for Avoiding Liability </vt:lpstr>
      <vt:lpstr>Key Takeaways</vt:lpstr>
      <vt:lpstr>Practical Tips</vt:lpstr>
      <vt:lpstr>Module Wrap-Up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Briela Tollisen</dc:creator>
  <cp:lastModifiedBy>Bella Pezzati</cp:lastModifiedBy>
  <cp:revision>23</cp:revision>
  <dcterms:created xsi:type="dcterms:W3CDTF">2021-01-14T15:43:50Z</dcterms:created>
  <dcterms:modified xsi:type="dcterms:W3CDTF">2025-02-27T17:28:43Z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0x010100E38C0AC500DE4749846A71299E4C19C5</vt:lpwstr>
  </property>
  <property fmtid="{D5CDD505-2E9C-101B-9397-08002B2CF9AE}" pid="3" name="MSIP_Label_c968a81f-7ed4-4faa-9408-9652e001dd96_Enabled">
    <vt:lpwstr>true</vt:lpwstr>
  </property>
  <property fmtid="{D5CDD505-2E9C-101B-9397-08002B2CF9AE}" pid="4" name="MSIP_Label_c968a81f-7ed4-4faa-9408-9652e001dd96_SetDate">
    <vt:lpwstr>2023-12-19T15:52:15Z</vt:lpwstr>
  </property>
  <property fmtid="{D5CDD505-2E9C-101B-9397-08002B2CF9AE}" pid="5" name="MSIP_Label_c968a81f-7ed4-4faa-9408-9652e001dd96_Method">
    <vt:lpwstr>Privileged</vt:lpwstr>
  </property>
  <property fmtid="{D5CDD505-2E9C-101B-9397-08002B2CF9AE}" pid="6" name="MSIP_Label_c968a81f-7ed4-4faa-9408-9652e001dd96_Name">
    <vt:lpwstr>Unrestricted</vt:lpwstr>
  </property>
  <property fmtid="{D5CDD505-2E9C-101B-9397-08002B2CF9AE}" pid="7" name="MSIP_Label_c968a81f-7ed4-4faa-9408-9652e001dd96_SiteId">
    <vt:lpwstr>b64da4ac-e800-4cfc-8931-e607f720a1b8</vt:lpwstr>
  </property>
  <property fmtid="{D5CDD505-2E9C-101B-9397-08002B2CF9AE}" pid="8" name="MSIP_Label_c968a81f-7ed4-4faa-9408-9652e001dd96_ActionId">
    <vt:lpwstr>d9294918-d2d5-4068-99f7-444cc2603149</vt:lpwstr>
  </property>
  <property fmtid="{D5CDD505-2E9C-101B-9397-08002B2CF9AE}" pid="9" name="MSIP_Label_c968a81f-7ed4-4faa-9408-9652e001dd96_ContentBits">
    <vt:lpwstr>0</vt:lpwstr>
  </property>
</Properties>
</file>